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media/image38.jpg" ContentType="image/png"/>
  <Override PartName="/ppt/comments/comment3.xml" ContentType="application/vnd.openxmlformats-officedocument.presentationml.comment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32"/>
  </p:notesMasterIdLst>
  <p:sldIdLst>
    <p:sldId id="258" r:id="rId3"/>
    <p:sldId id="280" r:id="rId4"/>
    <p:sldId id="305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306" r:id="rId13"/>
    <p:sldId id="288" r:id="rId14"/>
    <p:sldId id="290" r:id="rId15"/>
    <p:sldId id="291" r:id="rId16"/>
    <p:sldId id="292" r:id="rId17"/>
    <p:sldId id="307" r:id="rId18"/>
    <p:sldId id="308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275" r:id="rId31"/>
  </p:sldIdLst>
  <p:sldSz cx="9144000" cy="6858000" type="screen4x3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宇" initials="WYu" lastIdx="7" clrIdx="0">
    <p:extLst>
      <p:ext uri="{19B8F6BF-5375-455C-9EA6-DF929625EA0E}">
        <p15:presenceInfo xmlns:p15="http://schemas.microsoft.com/office/powerpoint/2012/main" userId="王宇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2FAF"/>
    <a:srgbClr val="1708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7209" autoAdjust="0"/>
  </p:normalViewPr>
  <p:slideViewPr>
    <p:cSldViewPr snapToGrid="0">
      <p:cViewPr>
        <p:scale>
          <a:sx n="70" d="100"/>
          <a:sy n="70" d="100"/>
        </p:scale>
        <p:origin x="141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3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gs" Target="tags/tag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13T10:26:01.658" idx="1">
    <p:pos x="10" y="10"/>
    <p:text>粒子流算法：将径迹测量得到的动量和量能器测量得到的能量匹配，确定jet径迹，进而确定粒子能量和类型</p:text>
    <p:extLst>
      <p:ext uri="{C676402C-5697-4E1C-873F-D02D1690AC5C}">
        <p15:threadingInfo xmlns:p15="http://schemas.microsoft.com/office/powerpoint/2012/main" timeZoneBias="-480"/>
      </p:ext>
    </p:extLst>
  </p:cm>
  <p:cm authorId="1" dt="2017-10-13T10:28:05.347" idx="2">
    <p:pos x="146" y="146"/>
    <p:text>半数字读出：粒子流算法要求量能器单元足够小，能够分辨邻近事例，读出方案分为模拟读出和数字读出方案，模拟读出，能量分辨率高，电子学开销极大；有模拟结果表明，即使使用1-bit读出，即一个比较器，也能够实现所需要的能量分辨率</p:text>
    <p:extLst>
      <p:ext uri="{C676402C-5697-4E1C-873F-D02D1690AC5C}">
        <p15:threadingInfo xmlns:p15="http://schemas.microsoft.com/office/powerpoint/2012/main" timeZoneBias="-480"/>
      </p:ext>
    </p:extLst>
  </p:cm>
  <p:cm authorId="1" dt="2017-10-13T10:31:40.032" idx="3">
    <p:pos x="282" y="282"/>
    <p:text>为了提高能量分辨率，使用多个阈读出，即半数字读出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13T10:58:51.345" idx="4">
    <p:pos x="633" y="1047"/>
    <p:text>用Tektronix大的信号源再刻度一次</p:text>
    <p:extLst>
      <p:ext uri="{C676402C-5697-4E1C-873F-D02D1690AC5C}">
        <p15:threadingInfo xmlns:p15="http://schemas.microsoft.com/office/powerpoint/2012/main" timeZoneBias="-480"/>
      </p:ext>
    </p:extLst>
  </p:cm>
  <p:cm authorId="1" dt="2017-10-13T10:59:44.704" idx="6">
    <p:pos x="633" y="1339"/>
    <p:text>64通道的刻度曲线都给出来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13T11:44:59.734" idx="7">
    <p:pos x="10" y="10"/>
    <p:text>这里X射线测量效率是否需要</p:text>
    <p:extLst>
      <p:ext uri="{C676402C-5697-4E1C-873F-D02D1690AC5C}">
        <p15:threadingInfo xmlns:p15="http://schemas.microsoft.com/office/powerpoint/2012/main" timeZoneBias="-4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96A3D1-0725-4122-A1FA-DAFE2FAB4D8D}" type="datetimeFigureOut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1F374B-71FC-4EA7-A0E8-F5CCB82DF5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41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各位评委老师和同学，大家下午好，我的名字叫王宇，来自近代物理系，我的导师是刘树彬老师和封常青老师，很高兴能够来参加今天的华为奖学金答辩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908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697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638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75649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228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4E6A574-ED3C-4E6C-8E01-46F89617F34A}" type="datetime1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561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7540C38-187E-4C45-9C9C-6A8494B407EB}" type="datetime1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448656"/>
            <a:ext cx="7270986" cy="4420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95259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BD7947B-8DB5-4938-B1A2-A01AA43BF6D9}" type="datetime1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597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9698"/>
            <a:ext cx="8229600" cy="5172234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70000"/>
              <a:buFont typeface="Calibri" panose="020F0502020204030204" pitchFamily="34" charset="0"/>
              <a:buChar char="•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extLst/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4" name="日期占位符 9"/>
          <p:cNvSpPr>
            <a:spLocks noGrp="1"/>
          </p:cNvSpPr>
          <p:nvPr>
            <p:ph type="dt" sz="half" idx="10"/>
          </p:nvPr>
        </p:nvSpPr>
        <p:spPr>
          <a:xfrm>
            <a:off x="7572375" y="6408740"/>
            <a:ext cx="107473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5370BCF-C512-49FA-8852-342713E18FEE}" type="datetimeFigureOut">
              <a:rPr lang="zh-CN" altLang="en-US" smtClean="0"/>
              <a:pPr/>
              <a:t>2017/11/6</a:t>
            </a:fld>
            <a:endParaRPr lang="zh-CN" altLang="en-US"/>
          </a:p>
        </p:txBody>
      </p:sp>
      <p:sp>
        <p:nvSpPr>
          <p:cNvPr id="5" name="页脚占位符 21"/>
          <p:cNvSpPr>
            <a:spLocks noGrp="1"/>
          </p:cNvSpPr>
          <p:nvPr>
            <p:ph type="ftr" sz="quarter" idx="11"/>
          </p:nvPr>
        </p:nvSpPr>
        <p:spPr>
          <a:xfrm>
            <a:off x="4413251" y="6408740"/>
            <a:ext cx="3159125" cy="365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839631-49CD-487E-A955-9C3740CF100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689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564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86F07-C6EA-43CC-B90F-EA9FF95DE00D}" type="datetime1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0921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45BA4-8FE1-41CA-91D9-4B9667162D8C}" type="datetime1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216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A0866-2D91-4626-8492-0F1CCCA111B0}" type="datetime1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0845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37B5B-613B-4BAC-A0EC-B61DD1EE7000}" type="datetime1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219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98ADE-7322-4C6B-9D14-350AAAFD8ABB}" type="datetime1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302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1494881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3"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3996"/>
            <a:ext cx="7886700" cy="5065376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37789" y="6339372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751E83E7-BF4F-4EA8-89C7-22E627A5D15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1065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54CA9-8634-4741-B591-A1DFC4E44FFE}" type="datetime1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1574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CC3B9-F49F-48E0-9D20-D01E56DC5097}" type="datetime1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1281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1E5C-2F1C-4FA8-B7F2-BC77AF604E5E}" type="datetime1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9246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65A80-8B4D-4D98-8072-2B42F21EAD12}" type="datetime1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3424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BCBBB-C71D-43CE-94C1-B2DA7758D66E}" type="datetime1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540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3996"/>
            <a:ext cx="7886700" cy="231168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37789" y="6339372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fld id="{751E83E7-BF4F-4EA8-89C7-22E627A5D15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28650" y="3708699"/>
            <a:ext cx="7886700" cy="22400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963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36D5F8A-9084-43F2-AEAB-5E473832B589}" type="datetime1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245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2E9E938-3FA1-4C67-9F78-9BB4EB48BD01}" type="datetime1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60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15E28FD-567E-41F7-BB89-7CBF2BBCB09D}" type="datetime1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970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EF4D451-7086-4062-9BE8-5C908AFEFA86}" type="datetime1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43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702AB91-895B-4191-BF77-B826A7816715}" type="datetime1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782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C629A85-564E-4F78-AB70-1C75B32FD2D3}" type="datetime1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0917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 userDrawn="1"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172059377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think-cell Slide" r:id="rId17" imgW="384" imgH="384" progId="TCLayout.ActiveDocument.1">
                  <p:embed/>
                </p:oleObj>
              </mc:Choice>
              <mc:Fallback>
                <p:oleObj name="think-cell Slide" r:id="rId17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263" y="211659"/>
            <a:ext cx="5239137" cy="610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单击此处编辑标题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1" name="Title Placeholder 1"/>
          <p:cNvSpPr txBox="1">
            <a:spLocks/>
          </p:cNvSpPr>
          <p:nvPr userDrawn="1"/>
        </p:nvSpPr>
        <p:spPr>
          <a:xfrm>
            <a:off x="628650" y="1499191"/>
            <a:ext cx="7886700" cy="4645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7263" y="620440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51E83E7-BF4F-4EA8-89C7-22E627A5D15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3260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4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85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14"/>
          <a:srcRect l="61489" t="25058" r="12143" b="25081"/>
          <a:stretch/>
        </p:blipFill>
        <p:spPr>
          <a:xfrm>
            <a:off x="6115050" y="1870075"/>
            <a:ext cx="2420296" cy="2420296"/>
          </a:xfrm>
          <a:prstGeom prst="ellipse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33948A-0B01-4D26-80E2-C541C3CC2D30}" type="datetime1">
              <a:rPr lang="zh-CN" altLang="en-US" smtClean="0"/>
              <a:t>2017/11/6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108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emf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7" Type="http://schemas.openxmlformats.org/officeDocument/2006/relationships/image" Target="../media/image42.jpe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3.xml"/><Relationship Id="rId5" Type="http://schemas.openxmlformats.org/officeDocument/2006/relationships/comments" Target="../comments/comment3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0" y="4081463"/>
            <a:ext cx="9144000" cy="357187"/>
          </a:xfrm>
          <a:prstGeom prst="rect">
            <a:avLst/>
          </a:prstGeom>
          <a:solidFill>
            <a:srgbClr val="004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075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6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7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TextBox 27"/>
          <p:cNvSpPr txBox="1">
            <a:spLocks noChangeArrowheads="1"/>
          </p:cNvSpPr>
          <p:nvPr/>
        </p:nvSpPr>
        <p:spPr bwMode="auto">
          <a:xfrm>
            <a:off x="1656514" y="2546381"/>
            <a:ext cx="5830972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CEPC</a:t>
            </a:r>
            <a:r>
              <a:rPr lang="zh-CN" altLang="en-US" sz="44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强子量能器</a:t>
            </a:r>
            <a:r>
              <a:rPr lang="en-US" altLang="zh-CN" sz="44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GEM</a:t>
            </a:r>
            <a:r>
              <a:rPr lang="zh-CN" altLang="en-US" sz="44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方案预研</a:t>
            </a:r>
            <a:r>
              <a:rPr lang="zh-CN" altLang="en-US" sz="4400" b="1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进展</a:t>
            </a:r>
            <a:endParaRPr lang="zh-CN" altLang="en-US" sz="1400" dirty="0">
              <a:solidFill>
                <a:srgbClr val="00417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80" name="TextBox 28"/>
          <p:cNvSpPr txBox="1">
            <a:spLocks noChangeArrowheads="1"/>
          </p:cNvSpPr>
          <p:nvPr/>
        </p:nvSpPr>
        <p:spPr bwMode="auto">
          <a:xfrm>
            <a:off x="1711228" y="5150427"/>
            <a:ext cx="590045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王宇</a:t>
            </a:r>
            <a:r>
              <a:rPr lang="en-US" altLang="zh-CN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刘树彬</a:t>
            </a:r>
            <a:r>
              <a:rPr lang="en-US" altLang="zh-CN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洪道金</a:t>
            </a:r>
            <a:r>
              <a:rPr lang="en-US" altLang="zh-CN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刘建北</a:t>
            </a:r>
            <a:r>
              <a:rPr lang="en-US" altLang="zh-CN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封常青</a:t>
            </a:r>
            <a:r>
              <a:rPr lang="en-US" altLang="zh-CN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周</a:t>
            </a:r>
            <a:r>
              <a:rPr lang="en-US" altLang="zh-CN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2000" dirty="0" err="1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yi</a:t>
            </a:r>
            <a:r>
              <a:rPr lang="en-US" altLang="zh-CN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endParaRPr lang="en-US" altLang="zh-CN" sz="2000" dirty="0" smtClean="0">
              <a:solidFill>
                <a:srgbClr val="00417C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核探测与核电子学国家实验室</a:t>
            </a:r>
            <a:r>
              <a:rPr lang="en-US" altLang="zh-CN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(USTC)</a:t>
            </a:r>
          </a:p>
          <a:p>
            <a:pPr algn="ctr"/>
            <a:r>
              <a:rPr lang="en-US" altLang="zh-CN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2017.11.12</a:t>
            </a:r>
            <a:endParaRPr lang="zh-CN" altLang="en-US" sz="2000" dirty="0">
              <a:solidFill>
                <a:srgbClr val="00417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82" name="矩形 10"/>
          <p:cNvSpPr>
            <a:spLocks noChangeArrowheads="1"/>
          </p:cNvSpPr>
          <p:nvPr/>
        </p:nvSpPr>
        <p:spPr bwMode="auto">
          <a:xfrm>
            <a:off x="3143250" y="4108450"/>
            <a:ext cx="303640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中国科学技术大学   快电子学实验室</a:t>
            </a:r>
          </a:p>
        </p:txBody>
      </p:sp>
      <p:sp>
        <p:nvSpPr>
          <p:cNvPr id="3084" name="矩形 12"/>
          <p:cNvSpPr>
            <a:spLocks noChangeArrowheads="1"/>
          </p:cNvSpPr>
          <p:nvPr/>
        </p:nvSpPr>
        <p:spPr bwMode="auto">
          <a:xfrm>
            <a:off x="4000500" y="1987550"/>
            <a:ext cx="133667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添加您的校徽</a:t>
            </a:r>
            <a:r>
              <a:rPr lang="en-US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logo</a:t>
            </a:r>
            <a:endParaRPr lang="zh-CN" altLang="en-US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561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1541">
        <p:cut/>
      </p:transition>
    </mc:Choice>
    <mc:Fallback xmlns="">
      <p:transition advTm="1541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背景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CEPC</a:t>
            </a:r>
            <a:r>
              <a:rPr lang="zh-CN" altLang="en-US" dirty="0" smtClean="0"/>
              <a:t>介绍</a:t>
            </a:r>
            <a:endParaRPr lang="en-US" altLang="zh-CN" dirty="0" smtClean="0"/>
          </a:p>
          <a:p>
            <a:pPr lvl="1"/>
            <a:r>
              <a:rPr lang="zh-CN" altLang="en-US" dirty="0"/>
              <a:t>粒子</a:t>
            </a:r>
            <a:r>
              <a:rPr lang="zh-CN" altLang="en-US" dirty="0" smtClean="0"/>
              <a:t>流算法和半数字化读出</a:t>
            </a:r>
            <a:endParaRPr lang="en-US" altLang="zh-CN" dirty="0" smtClean="0"/>
          </a:p>
          <a:p>
            <a:r>
              <a:rPr lang="en-US" altLang="zh-CN" dirty="0" smtClean="0"/>
              <a:t>GEM</a:t>
            </a:r>
            <a:r>
              <a:rPr lang="zh-CN" altLang="en-US" dirty="0" smtClean="0"/>
              <a:t>探测器</a:t>
            </a:r>
            <a:endParaRPr lang="en-US" altLang="zh-CN" dirty="0" smtClean="0"/>
          </a:p>
          <a:p>
            <a:r>
              <a:rPr lang="zh-CN" altLang="en-US" dirty="0"/>
              <a:t>读出</a:t>
            </a:r>
            <a:r>
              <a:rPr lang="zh-CN" altLang="en-US" dirty="0" smtClean="0"/>
              <a:t>电子学方案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Microroc</a:t>
            </a:r>
            <a:r>
              <a:rPr lang="zh-CN" altLang="en-US" dirty="0" smtClean="0"/>
              <a:t>芯片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设计方案</a:t>
            </a:r>
            <a:endParaRPr lang="en-US" altLang="zh-CN" dirty="0" smtClean="0"/>
          </a:p>
          <a:p>
            <a:r>
              <a:rPr lang="zh-CN" altLang="en-US" dirty="0" smtClean="0"/>
              <a:t>测试结果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电子学测试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探测器联调</a:t>
            </a:r>
            <a:endParaRPr lang="en-US" altLang="zh-CN" dirty="0" smtClean="0"/>
          </a:p>
          <a:p>
            <a:r>
              <a:rPr lang="zh-CN" altLang="en-US" dirty="0" smtClean="0"/>
              <a:t>下一步方案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探测器与电子学集成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951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可扩展读出系统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设计方案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11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8" y="1209698"/>
            <a:ext cx="8933404" cy="279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36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209698"/>
            <a:ext cx="7154214" cy="5172234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MICROROC</a:t>
            </a:r>
            <a:r>
              <a:rPr lang="zh-CN" altLang="en-US" dirty="0" smtClean="0"/>
              <a:t> </a:t>
            </a:r>
            <a:r>
              <a:rPr lang="en-US" altLang="zh-CN" dirty="0" smtClean="0"/>
              <a:t>ASIC</a:t>
            </a:r>
            <a:r>
              <a:rPr lang="zh-CN" altLang="en-US" dirty="0" smtClean="0"/>
              <a:t>*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半</a:t>
            </a:r>
            <a:r>
              <a:rPr lang="zh-CN" altLang="en-US" dirty="0" smtClean="0"/>
              <a:t>数字化读出芯片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3981275"/>
            <a:ext cx="3719015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MICROROC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关键参数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64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通道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阈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读出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阈值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由片上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10-bitDAC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设置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最小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可分辨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电荷量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2fC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410" y="1953890"/>
            <a:ext cx="1773518" cy="1750386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3781634" y="1283685"/>
            <a:ext cx="5308589" cy="4380136"/>
            <a:chOff x="3582161" y="1514518"/>
            <a:chExt cx="5546700" cy="462093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82161" y="1514518"/>
              <a:ext cx="5546700" cy="4159273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5720530" y="567379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芯片结构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页脚占位符 10"/>
          <p:cNvSpPr>
            <a:spLocks noGrp="1"/>
          </p:cNvSpPr>
          <p:nvPr>
            <p:ph type="ftr" sz="quarter" idx="11"/>
          </p:nvPr>
        </p:nvSpPr>
        <p:spPr>
          <a:xfrm>
            <a:off x="622510" y="6486293"/>
            <a:ext cx="3159125" cy="365125"/>
          </a:xfrm>
        </p:spPr>
        <p:txBody>
          <a:bodyPr/>
          <a:lstStyle/>
          <a:p>
            <a:r>
              <a:rPr lang="en-US" altLang="zh-CN" i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*D</a:t>
            </a:r>
            <a:r>
              <a:rPr lang="en-US" altLang="zh-CN" i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eveloped at IN2P3 by OMEGA/LAL</a:t>
            </a:r>
            <a:endParaRPr lang="zh-CN" altLang="en-US" i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04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结构框图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第一阶段方案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18" y="2263822"/>
            <a:ext cx="7337281" cy="261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49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541594" y="1354870"/>
            <a:ext cx="5206621" cy="2923262"/>
          </a:xfrm>
        </p:spPr>
        <p:txBody>
          <a:bodyPr/>
          <a:lstStyle/>
          <a:p>
            <a:r>
              <a:rPr lang="zh-CN" altLang="en-US" dirty="0"/>
              <a:t>阳极读出板</a:t>
            </a:r>
            <a:r>
              <a:rPr lang="zh-CN" altLang="en-US" dirty="0" smtClean="0"/>
              <a:t>：</a:t>
            </a:r>
            <a:r>
              <a:rPr lang="en-US" altLang="zh-CN" dirty="0" smtClean="0"/>
              <a:t>30</a:t>
            </a:r>
            <a:r>
              <a:rPr lang="zh-CN" altLang="en-US" dirty="0" smtClean="0"/>
              <a:t>*</a:t>
            </a:r>
            <a:r>
              <a:rPr lang="en-US" altLang="zh-CN" dirty="0" smtClean="0"/>
              <a:t>30cm2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pad</a:t>
            </a:r>
            <a:r>
              <a:rPr lang="zh-CN" altLang="en-US" dirty="0" smtClean="0"/>
              <a:t>大小</a:t>
            </a:r>
            <a:r>
              <a:rPr lang="en-US" altLang="zh-CN" dirty="0" smtClean="0"/>
              <a:t>1cm2</a:t>
            </a:r>
          </a:p>
          <a:p>
            <a:r>
              <a:rPr lang="en-US" altLang="zh-CN" dirty="0" smtClean="0"/>
              <a:t>FEB</a:t>
            </a:r>
            <a:r>
              <a:rPr lang="zh-CN" altLang="en-US" dirty="0" smtClean="0"/>
              <a:t>板：集成多片</a:t>
            </a:r>
            <a:r>
              <a:rPr lang="en-US" altLang="zh-CN" dirty="0" smtClean="0"/>
              <a:t>MICROROC</a:t>
            </a:r>
            <a:r>
              <a:rPr lang="zh-CN" altLang="en-US" dirty="0" smtClean="0"/>
              <a:t>，用菊花链的形式连接。</a:t>
            </a:r>
          </a:p>
          <a:p>
            <a:r>
              <a:rPr lang="en-US" altLang="zh-CN" dirty="0" smtClean="0"/>
              <a:t>DIF</a:t>
            </a:r>
            <a:r>
              <a:rPr lang="zh-CN" altLang="en-US" dirty="0"/>
              <a:t>板</a:t>
            </a:r>
            <a:r>
              <a:rPr lang="zh-CN" altLang="en-US" dirty="0" smtClean="0"/>
              <a:t>：控制、数据采集、刻度。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</a:t>
            </a:r>
            <a:r>
              <a:rPr lang="zh-CN" altLang="en-US" dirty="0" smtClean="0"/>
              <a:t>阶段方案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63" y="4510114"/>
            <a:ext cx="6987654" cy="1981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5" r="11781" b="2002"/>
          <a:stretch/>
        </p:blipFill>
        <p:spPr>
          <a:xfrm>
            <a:off x="247263" y="1318880"/>
            <a:ext cx="3120939" cy="295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78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背景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CEPC</a:t>
            </a:r>
            <a:r>
              <a:rPr lang="zh-CN" altLang="en-US" dirty="0" smtClean="0"/>
              <a:t>介绍</a:t>
            </a:r>
            <a:endParaRPr lang="en-US" altLang="zh-CN" dirty="0" smtClean="0"/>
          </a:p>
          <a:p>
            <a:pPr lvl="1"/>
            <a:r>
              <a:rPr lang="zh-CN" altLang="en-US" dirty="0"/>
              <a:t>粒子</a:t>
            </a:r>
            <a:r>
              <a:rPr lang="zh-CN" altLang="en-US" dirty="0" smtClean="0"/>
              <a:t>流算法和半数字化读出</a:t>
            </a:r>
            <a:endParaRPr lang="en-US" altLang="zh-CN" dirty="0" smtClean="0"/>
          </a:p>
          <a:p>
            <a:r>
              <a:rPr lang="en-US" altLang="zh-CN" dirty="0" smtClean="0"/>
              <a:t>GEM</a:t>
            </a:r>
            <a:r>
              <a:rPr lang="zh-CN" altLang="en-US" dirty="0" smtClean="0"/>
              <a:t>探测器</a:t>
            </a:r>
            <a:endParaRPr lang="en-US" altLang="zh-CN" dirty="0" smtClean="0"/>
          </a:p>
          <a:p>
            <a:r>
              <a:rPr lang="zh-CN" altLang="en-US" dirty="0"/>
              <a:t>读出</a:t>
            </a:r>
            <a:r>
              <a:rPr lang="zh-CN" altLang="en-US" dirty="0" smtClean="0"/>
              <a:t>电子学方案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Microroc</a:t>
            </a:r>
            <a:r>
              <a:rPr lang="zh-CN" altLang="en-US" dirty="0" smtClean="0"/>
              <a:t>芯片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设计方案</a:t>
            </a:r>
            <a:endParaRPr lang="en-US" altLang="zh-CN" dirty="0" smtClean="0"/>
          </a:p>
          <a:p>
            <a:r>
              <a:rPr lang="zh-CN" altLang="en-US" dirty="0" smtClean="0"/>
              <a:t>测试结果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电子学测试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探测器联调</a:t>
            </a:r>
            <a:endParaRPr lang="en-US" altLang="zh-CN" dirty="0" smtClean="0"/>
          </a:p>
          <a:p>
            <a:r>
              <a:rPr lang="zh-CN" altLang="en-US" dirty="0" smtClean="0"/>
              <a:t>下一步方案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探测器与电子学集成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339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16</a:t>
            </a:fld>
            <a:endParaRPr lang="zh-CN" altLang="en-US"/>
          </a:p>
        </p:txBody>
      </p:sp>
      <p:pic>
        <p:nvPicPr>
          <p:cNvPr id="5" name="图片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208" y="1211856"/>
            <a:ext cx="3132508" cy="246074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594007"/>
              </p:ext>
            </p:extLst>
          </p:nvPr>
        </p:nvGraphicFramePr>
        <p:xfrm>
          <a:off x="1222983" y="4098626"/>
          <a:ext cx="6588852" cy="1045772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844372"/>
                <a:gridCol w="2004866"/>
                <a:gridCol w="969529"/>
                <a:gridCol w="1246538"/>
                <a:gridCol w="1523547"/>
              </a:tblGrid>
              <a:tr h="26144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DAC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</a:rPr>
                        <a:t>增益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(mV/DAC Unit)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Vref (V)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chemeClr val="tx1"/>
                          </a:solidFill>
                          <a:effectLst/>
                        </a:rPr>
                        <a:t>非线性误差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solidFill>
                            <a:schemeClr val="tx1"/>
                          </a:solidFill>
                          <a:effectLst/>
                        </a:rPr>
                        <a:t>线性范围（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V</a:t>
                      </a: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</a:rPr>
                        <a:t>）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144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DAC0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2.16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0.83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0.002%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0.83~2.736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144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DAC1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2.13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0.83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0.001%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0.83~2.73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144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DAC2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2.14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0.83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0.001%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0.83~2.747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7" name="图片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716" y="1237132"/>
            <a:ext cx="3167818" cy="245775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740370"/>
              </p:ext>
            </p:extLst>
          </p:nvPr>
        </p:nvGraphicFramePr>
        <p:xfrm>
          <a:off x="1222981" y="5564280"/>
          <a:ext cx="6588854" cy="1005249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855296"/>
                <a:gridCol w="1983565"/>
                <a:gridCol w="972220"/>
                <a:gridCol w="1249999"/>
                <a:gridCol w="1527774"/>
              </a:tblGrid>
              <a:tr h="27372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DAC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</a:rPr>
                        <a:t>增益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(mV/DAC Unit)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</a:rPr>
                        <a:t>Vref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 (V)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chemeClr val="tx1"/>
                          </a:solidFill>
                          <a:effectLst/>
                        </a:rPr>
                        <a:t>非线性误差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chemeClr val="tx1"/>
                          </a:solidFill>
                          <a:effectLst/>
                        </a:rPr>
                        <a:t>线性范围（</a:t>
                      </a: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V</a:t>
                      </a:r>
                      <a:r>
                        <a:rPr lang="zh-CN" sz="1600" kern="100">
                          <a:solidFill>
                            <a:schemeClr val="tx1"/>
                          </a:solidFill>
                          <a:effectLst/>
                        </a:rPr>
                        <a:t>）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3769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DAC0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1.41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0.93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0.000%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0.93~2.370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3769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DAC1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1.41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0.93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0.000%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0.93~2.373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3769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DAC2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1.41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0.93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0.000%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0.93~2.373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1817059" y="3704019"/>
            <a:ext cx="5147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3</a:t>
            </a:r>
            <a:r>
              <a:rPr lang="zh-CN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个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DAC</a:t>
            </a:r>
            <a:r>
              <a:rPr lang="zh-CN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的测试结果</a:t>
            </a:r>
            <a:r>
              <a:rPr lang="zh-CN" altLang="zh-CN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zh-CN" altLang="en-US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参考电流在</a:t>
            </a:r>
            <a:r>
              <a:rPr lang="en-US" altLang="zh-CN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7.8μA</a:t>
            </a:r>
            <a:r>
              <a:rPr lang="zh-CN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条件下）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17059" y="5188957"/>
            <a:ext cx="5147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3</a:t>
            </a:r>
            <a:r>
              <a:rPr lang="zh-CN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个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DAC</a:t>
            </a:r>
            <a:r>
              <a:rPr lang="zh-CN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的测试结果</a:t>
            </a:r>
            <a:r>
              <a:rPr lang="zh-CN" altLang="zh-CN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zh-CN" altLang="en-US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参考电流在</a:t>
            </a:r>
            <a:r>
              <a:rPr lang="en-US" altLang="zh-CN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3.9μA</a:t>
            </a:r>
            <a:r>
              <a:rPr lang="zh-CN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条件下）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841715" y="2920448"/>
            <a:ext cx="17636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kern="1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7.8</a:t>
            </a:r>
            <a:r>
              <a:rPr lang="el-GR" altLang="zh-CN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μ</a:t>
            </a:r>
            <a:r>
              <a:rPr lang="en-US" altLang="zh-CN" sz="2400" kern="1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A(DAC0)</a:t>
            </a:r>
            <a:endParaRPr lang="zh-CN" altLang="en-US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064328" y="2920448"/>
            <a:ext cx="17636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kern="1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3.9</a:t>
            </a:r>
            <a:r>
              <a:rPr lang="el-GR" altLang="zh-CN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μ</a:t>
            </a:r>
            <a:r>
              <a:rPr lang="en-US" altLang="zh-CN" sz="2400" kern="1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A(DAC0)</a:t>
            </a:r>
            <a:endParaRPr lang="zh-CN" altLang="en-US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445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芯片刻度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30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芯片自刻度</a:t>
            </a:r>
            <a:endParaRPr lang="en-US" altLang="zh-CN" dirty="0" smtClean="0"/>
          </a:p>
          <a:p>
            <a:pPr lvl="1"/>
            <a:r>
              <a:rPr lang="zh-CN" altLang="en-US" dirty="0"/>
              <a:t>利用芯片比较器测量噪声</a:t>
            </a:r>
            <a:endParaRPr lang="en-US" altLang="zh-CN" dirty="0"/>
          </a:p>
          <a:p>
            <a:pPr lvl="1"/>
            <a:r>
              <a:rPr lang="zh-CN" altLang="en-US" dirty="0"/>
              <a:t>原理</a:t>
            </a:r>
            <a:endParaRPr lang="en-US" altLang="zh-CN" dirty="0"/>
          </a:p>
          <a:p>
            <a:pPr lvl="2"/>
            <a:r>
              <a:rPr lang="zh-CN" altLang="en-US" dirty="0"/>
              <a:t>用信号发生器通过电容产生电荷</a:t>
            </a:r>
            <a:endParaRPr lang="en-US" altLang="zh-CN" dirty="0"/>
          </a:p>
          <a:p>
            <a:pPr lvl="2"/>
            <a:r>
              <a:rPr lang="zh-CN" altLang="en-US" dirty="0"/>
              <a:t>同时信号发生器产生一个的同频率的时钟信号</a:t>
            </a:r>
            <a:endParaRPr lang="en-US" altLang="zh-CN" dirty="0"/>
          </a:p>
          <a:p>
            <a:pPr lvl="2"/>
            <a:r>
              <a:rPr lang="zh-CN" altLang="en-US" dirty="0"/>
              <a:t>设定一个阈值</a:t>
            </a:r>
            <a:endParaRPr lang="en-US" altLang="zh-CN" dirty="0"/>
          </a:p>
          <a:p>
            <a:pPr lvl="2"/>
            <a:r>
              <a:rPr lang="en-US" altLang="zh-CN" dirty="0"/>
              <a:t>FPGA</a:t>
            </a:r>
            <a:r>
              <a:rPr lang="zh-CN" altLang="en-US" dirty="0"/>
              <a:t>同时计数比较器输出个数和时钟个数</a:t>
            </a:r>
            <a:endParaRPr lang="en-US" altLang="zh-CN" dirty="0"/>
          </a:p>
          <a:p>
            <a:pPr lvl="2"/>
            <a:r>
              <a:rPr lang="zh-CN" altLang="en-US" dirty="0"/>
              <a:t>比值即为该阈值对应的触发率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电子学测试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842" y="4285925"/>
            <a:ext cx="4289077" cy="22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0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56392" y="1106023"/>
            <a:ext cx="4881961" cy="5172234"/>
          </a:xfrm>
        </p:spPr>
        <p:txBody>
          <a:bodyPr/>
          <a:lstStyle/>
          <a:p>
            <a:pPr lvl="1"/>
            <a:r>
              <a:rPr lang="zh-CN" altLang="en-US" dirty="0"/>
              <a:t>原理</a:t>
            </a:r>
            <a:endParaRPr lang="en-US" altLang="zh-CN" dirty="0"/>
          </a:p>
          <a:p>
            <a:pPr lvl="2"/>
            <a:r>
              <a:rPr lang="zh-CN" altLang="en-US" dirty="0"/>
              <a:t>不断改变阈值，测量触发率</a:t>
            </a:r>
            <a:endParaRPr lang="en-US" altLang="zh-CN" dirty="0"/>
          </a:p>
          <a:p>
            <a:pPr lvl="2"/>
            <a:r>
              <a:rPr lang="zh-CN" altLang="en-US" dirty="0"/>
              <a:t>得到触发率和阈值关系曲线</a:t>
            </a:r>
            <a:r>
              <a:rPr lang="en-US" altLang="zh-CN" dirty="0"/>
              <a:t>	</a:t>
            </a:r>
          </a:p>
          <a:p>
            <a:pPr lvl="1"/>
            <a:r>
              <a:rPr lang="zh-CN" altLang="en-US" dirty="0"/>
              <a:t>物理含义</a:t>
            </a:r>
            <a:endParaRPr lang="en-US" altLang="zh-CN" dirty="0"/>
          </a:p>
          <a:p>
            <a:pPr lvl="2"/>
            <a:r>
              <a:rPr lang="zh-CN" altLang="en-US" dirty="0"/>
              <a:t>幅度分布概率密度累计曲线</a:t>
            </a:r>
            <a:endParaRPr lang="en-US" altLang="zh-CN" dirty="0"/>
          </a:p>
          <a:p>
            <a:pPr lvl="2"/>
            <a:r>
              <a:rPr lang="zh-CN" altLang="en-US" dirty="0"/>
              <a:t>相邻两个阈值做差得到噪声分布</a:t>
            </a:r>
            <a:endParaRPr lang="en-US" altLang="zh-CN" dirty="0"/>
          </a:p>
          <a:p>
            <a:pPr lvl="2"/>
            <a:r>
              <a:rPr lang="en-US" altLang="zh-CN" dirty="0"/>
              <a:t>S</a:t>
            </a:r>
            <a:r>
              <a:rPr lang="zh-CN" altLang="en-US" dirty="0"/>
              <a:t>曲线</a:t>
            </a:r>
            <a:r>
              <a:rPr lang="en-US" altLang="zh-CN" dirty="0"/>
              <a:t>50%</a:t>
            </a:r>
            <a:r>
              <a:rPr lang="zh-CN" altLang="en-US" dirty="0"/>
              <a:t>处对应的阈值即为该电荷量对应的阈值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电子学测试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520704" y="6492875"/>
            <a:ext cx="984019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2" r="7143"/>
          <a:stretch/>
        </p:blipFill>
        <p:spPr>
          <a:xfrm>
            <a:off x="5081977" y="609999"/>
            <a:ext cx="4040157" cy="3200133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5645072" y="3385314"/>
            <a:ext cx="3375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645072" y="3313876"/>
            <a:ext cx="337073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645072" y="3242438"/>
            <a:ext cx="337073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645072" y="3171000"/>
            <a:ext cx="337073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645072" y="3104325"/>
            <a:ext cx="33754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SCur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187" y="4019043"/>
            <a:ext cx="3785276" cy="283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 descr="DiffSCur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47" y="4128188"/>
            <a:ext cx="3534595" cy="265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下箭头 12"/>
          <p:cNvSpPr/>
          <p:nvPr/>
        </p:nvSpPr>
        <p:spPr>
          <a:xfrm>
            <a:off x="6213624" y="3666303"/>
            <a:ext cx="437626" cy="7988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 flipH="1">
            <a:off x="4655237" y="5037358"/>
            <a:ext cx="531455" cy="4163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036004" y="36921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阈值电压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H="1" flipV="1">
            <a:off x="8012713" y="3385314"/>
            <a:ext cx="60838" cy="3643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0425" y="1943774"/>
            <a:ext cx="1751158" cy="79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背景</a:t>
            </a:r>
            <a:endParaRPr lang="en-US" altLang="zh-CN" dirty="0"/>
          </a:p>
          <a:p>
            <a:r>
              <a:rPr lang="en-US" altLang="zh-CN" dirty="0" smtClean="0"/>
              <a:t>GEM</a:t>
            </a:r>
            <a:r>
              <a:rPr lang="zh-CN" altLang="en-US" dirty="0" smtClean="0"/>
              <a:t>探测器</a:t>
            </a:r>
            <a:endParaRPr lang="en-US" altLang="zh-CN" dirty="0" smtClean="0"/>
          </a:p>
          <a:p>
            <a:r>
              <a:rPr lang="zh-CN" altLang="en-US" dirty="0"/>
              <a:t>读出</a:t>
            </a:r>
            <a:r>
              <a:rPr lang="zh-CN" altLang="en-US" dirty="0" smtClean="0"/>
              <a:t>电子学</a:t>
            </a:r>
            <a:r>
              <a:rPr lang="zh-CN" altLang="en-US" dirty="0" smtClean="0"/>
              <a:t>方案</a:t>
            </a:r>
            <a:endParaRPr lang="en-US" altLang="zh-CN" dirty="0" smtClean="0"/>
          </a:p>
          <a:p>
            <a:pPr lvl="1"/>
            <a:r>
              <a:rPr lang="zh-CN" altLang="en-US" dirty="0"/>
              <a:t>设计方案</a:t>
            </a:r>
            <a:endParaRPr lang="en-US" altLang="zh-CN" dirty="0" smtClean="0"/>
          </a:p>
          <a:p>
            <a:pPr lvl="1"/>
            <a:r>
              <a:rPr lang="zh-CN" altLang="en-US" dirty="0"/>
              <a:t>半</a:t>
            </a:r>
            <a:r>
              <a:rPr lang="zh-CN" altLang="en-US" dirty="0" smtClean="0"/>
              <a:t>数字化读出</a:t>
            </a:r>
            <a:r>
              <a:rPr lang="zh-CN" altLang="en-US" dirty="0" smtClean="0"/>
              <a:t>芯片</a:t>
            </a:r>
            <a:endParaRPr lang="en-US" altLang="zh-CN" dirty="0" smtClean="0"/>
          </a:p>
          <a:p>
            <a:pPr lvl="1"/>
            <a:r>
              <a:rPr lang="zh-CN" altLang="en-US" dirty="0"/>
              <a:t>第</a:t>
            </a:r>
            <a:r>
              <a:rPr lang="zh-CN" altLang="en-US" dirty="0" smtClean="0"/>
              <a:t>一阶段设计</a:t>
            </a:r>
            <a:endParaRPr lang="en-US" altLang="zh-CN" dirty="0" smtClean="0"/>
          </a:p>
          <a:p>
            <a:r>
              <a:rPr lang="zh-CN" altLang="en-US" dirty="0" smtClean="0"/>
              <a:t>测试结果</a:t>
            </a:r>
            <a:endParaRPr lang="en-US" altLang="zh-CN" dirty="0" smtClean="0"/>
          </a:p>
          <a:p>
            <a:r>
              <a:rPr lang="zh-CN" altLang="en-US" dirty="0" smtClean="0"/>
              <a:t>下一步方案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0.5m × 1mGEM</a:t>
            </a:r>
            <a:r>
              <a:rPr lang="zh-CN" altLang="en-US" dirty="0" smtClean="0"/>
              <a:t>探测器研制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探测器与电子学集成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451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刻度曲线</a:t>
            </a:r>
            <a:endParaRPr lang="en-US" altLang="zh-CN" dirty="0" smtClean="0"/>
          </a:p>
          <a:p>
            <a:r>
              <a:rPr lang="zh-CN" altLang="en-US" dirty="0" smtClean="0"/>
              <a:t>通道间增益差异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电子学</a:t>
            </a:r>
            <a:r>
              <a:rPr lang="zh-CN" altLang="en-US" dirty="0" smtClean="0"/>
              <a:t>测试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756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64</a:t>
            </a:r>
            <a:r>
              <a:rPr lang="zh-CN" altLang="en-US" dirty="0"/>
              <a:t>通道一致性测试</a:t>
            </a:r>
            <a:endParaRPr lang="en-US" altLang="zh-CN" dirty="0"/>
          </a:p>
          <a:p>
            <a:pPr lvl="1"/>
            <a:r>
              <a:rPr lang="zh-CN" altLang="en-US" dirty="0"/>
              <a:t>通道</a:t>
            </a:r>
            <a:r>
              <a:rPr lang="zh-CN" altLang="en-US" dirty="0" smtClean="0"/>
              <a:t>不一致性是影响分辨率的主要因素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电子学</a:t>
            </a:r>
            <a:r>
              <a:rPr lang="zh-CN" altLang="en-US" dirty="0" smtClean="0"/>
              <a:t>测试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206062" y="2488366"/>
            <a:ext cx="8559498" cy="4153982"/>
            <a:chOff x="0" y="1695468"/>
            <a:chExt cx="8559498" cy="4153982"/>
          </a:xfrm>
        </p:grpSpPr>
        <p:pic>
          <p:nvPicPr>
            <p:cNvPr id="5" name="图片 4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12228"/>
              <a:ext cx="5186567" cy="37372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矩形 5"/>
            <p:cNvSpPr/>
            <p:nvPr/>
          </p:nvSpPr>
          <p:spPr>
            <a:xfrm>
              <a:off x="311943" y="1695468"/>
              <a:ext cx="498127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kern="1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基线修正后</a:t>
              </a:r>
              <a:r>
                <a:rPr lang="en-US" altLang="zh-CN" sz="2000" kern="1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0~10fC</a:t>
              </a:r>
              <a:r>
                <a:rPr lang="zh-CN" altLang="zh-CN" sz="2000" kern="100" dirty="0" smtClean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注入</a:t>
              </a:r>
              <a:r>
                <a:rPr lang="zh-CN" altLang="en-US" sz="2000" kern="1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电荷</a:t>
              </a:r>
              <a:r>
                <a:rPr lang="zh-CN" altLang="en-US" sz="2000" kern="100" dirty="0" smtClean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量下</a:t>
              </a:r>
              <a:r>
                <a:rPr lang="en-US" altLang="zh-CN" sz="2000" kern="100" dirty="0" smtClean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S</a:t>
              </a:r>
              <a:r>
                <a:rPr lang="zh-CN" altLang="zh-CN" sz="2000" kern="100" dirty="0" smtClean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曲线</a:t>
              </a:r>
              <a:r>
                <a:rPr lang="zh-CN" altLang="en-US" sz="2000" kern="100" dirty="0" smtClean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扫描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7" name="直接箭头连接符 6"/>
            <p:cNvCxnSpPr/>
            <p:nvPr/>
          </p:nvCxnSpPr>
          <p:spPr bwMode="auto">
            <a:xfrm flipH="1">
              <a:off x="4010059" y="2112228"/>
              <a:ext cx="1904455" cy="45266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" name="直接箭头连接符 7"/>
            <p:cNvCxnSpPr/>
            <p:nvPr/>
          </p:nvCxnSpPr>
          <p:spPr bwMode="auto">
            <a:xfrm flipH="1" flipV="1">
              <a:off x="3884444" y="2735795"/>
              <a:ext cx="2199752" cy="118665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9" name="矩形 8"/>
            <p:cNvSpPr/>
            <p:nvPr/>
          </p:nvSpPr>
          <p:spPr>
            <a:xfrm>
              <a:off x="6156564" y="1876893"/>
              <a:ext cx="162021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kern="1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0fC(</a:t>
              </a:r>
              <a:r>
                <a:rPr lang="zh-CN" altLang="en-US" sz="2400" kern="1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基线</a:t>
              </a:r>
              <a:r>
                <a:rPr lang="en-US" altLang="zh-CN" sz="2400" kern="1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)</a:t>
              </a:r>
              <a:endPara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172789" y="3355478"/>
              <a:ext cx="64808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kern="1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2fC</a:t>
              </a:r>
              <a:endPara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1" name="直接箭头连接符 10"/>
            <p:cNvCxnSpPr/>
            <p:nvPr/>
          </p:nvCxnSpPr>
          <p:spPr bwMode="auto">
            <a:xfrm flipH="1" flipV="1">
              <a:off x="3923916" y="3025368"/>
              <a:ext cx="2160280" cy="508855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2" name="矩形 11"/>
            <p:cNvSpPr/>
            <p:nvPr/>
          </p:nvSpPr>
          <p:spPr>
            <a:xfrm>
              <a:off x="6156564" y="2612061"/>
              <a:ext cx="131590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kern="1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1fC</a:t>
              </a:r>
              <a:endPara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069533" y="4797148"/>
              <a:ext cx="348996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可分辨最小电荷量为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2fC</a:t>
              </a:r>
              <a:endPara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432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通过</a:t>
            </a:r>
            <a:r>
              <a:rPr lang="en-US" altLang="zh-CN" dirty="0"/>
              <a:t>S</a:t>
            </a:r>
            <a:r>
              <a:rPr lang="zh-CN" altLang="en-US" dirty="0"/>
              <a:t>曲线测量噪声</a:t>
            </a:r>
            <a:endParaRPr lang="en-US" altLang="zh-CN" dirty="0"/>
          </a:p>
          <a:p>
            <a:pPr lvl="1"/>
            <a:r>
              <a:rPr lang="zh-CN" altLang="en-US" dirty="0"/>
              <a:t>不接探测器和接上探测器分别测量</a:t>
            </a:r>
            <a:r>
              <a:rPr lang="en-US" altLang="zh-CN" dirty="0"/>
              <a:t>0</a:t>
            </a:r>
            <a:r>
              <a:rPr lang="zh-CN" altLang="en-US" dirty="0"/>
              <a:t>输入</a:t>
            </a:r>
            <a:r>
              <a:rPr lang="en-US" altLang="zh-CN" dirty="0"/>
              <a:t>S</a:t>
            </a:r>
            <a:r>
              <a:rPr lang="zh-CN" altLang="en-US" dirty="0"/>
              <a:t>曲线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探测器联调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9" r="7098"/>
          <a:stretch/>
        </p:blipFill>
        <p:spPr>
          <a:xfrm>
            <a:off x="4135419" y="2857609"/>
            <a:ext cx="4231341" cy="360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04571" y="4195944"/>
            <a:ext cx="26308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不接探测器噪声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~0.25fC</a:t>
            </a: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接上探测器噪声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~0.35fC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695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利用调试功能测能谱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探测器联调</a:t>
            </a:r>
            <a:endParaRPr lang="zh-CN" altLang="en-US" dirty="0"/>
          </a:p>
        </p:txBody>
      </p:sp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5614718" y="1762332"/>
            <a:ext cx="2709266" cy="2031950"/>
            <a:chOff x="0" y="3258000"/>
            <a:chExt cx="4799999" cy="36000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258000"/>
              <a:ext cx="4799999" cy="3600000"/>
            </a:xfrm>
            <a:prstGeom prst="rect">
              <a:avLst/>
            </a:prstGeom>
          </p:spPr>
        </p:pic>
        <p:cxnSp>
          <p:nvCxnSpPr>
            <p:cNvPr id="6" name="直接箭头连接符 5"/>
            <p:cNvCxnSpPr/>
            <p:nvPr/>
          </p:nvCxnSpPr>
          <p:spPr>
            <a:xfrm flipV="1">
              <a:off x="1307592" y="4983480"/>
              <a:ext cx="100584" cy="365760"/>
            </a:xfrm>
            <a:prstGeom prst="straightConnector1">
              <a:avLst/>
            </a:prstGeom>
            <a:ln>
              <a:solidFill>
                <a:srgbClr val="00D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/>
            <p:cNvSpPr txBox="1"/>
            <p:nvPr/>
          </p:nvSpPr>
          <p:spPr>
            <a:xfrm>
              <a:off x="764013" y="5289696"/>
              <a:ext cx="1189709" cy="408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00DF00"/>
                  </a:solidFill>
                </a:rPr>
                <a:t>Hold</a:t>
              </a:r>
              <a:r>
                <a:rPr lang="zh-CN" altLang="en-US" sz="1200" dirty="0">
                  <a:solidFill>
                    <a:srgbClr val="00DF00"/>
                  </a:solidFill>
                </a:rPr>
                <a:t>信号</a:t>
              </a:r>
            </a:p>
          </p:txBody>
        </p:sp>
        <p:cxnSp>
          <p:nvCxnSpPr>
            <p:cNvPr id="8" name="直接箭头连接符 7"/>
            <p:cNvCxnSpPr/>
            <p:nvPr/>
          </p:nvCxnSpPr>
          <p:spPr>
            <a:xfrm flipV="1">
              <a:off x="3291840" y="4837176"/>
              <a:ext cx="9144" cy="586628"/>
            </a:xfrm>
            <a:prstGeom prst="straightConnector1">
              <a:avLst/>
            </a:prstGeom>
            <a:ln>
              <a:solidFill>
                <a:srgbClr val="00E8E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2861771" y="5364259"/>
              <a:ext cx="1180252" cy="408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00E8E8"/>
                  </a:solidFill>
                </a:rPr>
                <a:t>峰保输出</a:t>
              </a:r>
            </a:p>
          </p:txBody>
        </p:sp>
        <p:cxnSp>
          <p:nvCxnSpPr>
            <p:cNvPr id="10" name="直接箭头连接符 9"/>
            <p:cNvCxnSpPr/>
            <p:nvPr/>
          </p:nvCxnSpPr>
          <p:spPr>
            <a:xfrm>
              <a:off x="2400000" y="3730752"/>
              <a:ext cx="382006" cy="265176"/>
            </a:xfrm>
            <a:prstGeom prst="straightConnector1">
              <a:avLst/>
            </a:prstGeom>
            <a:ln>
              <a:solidFill>
                <a:srgbClr val="F5F4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946713" y="3420964"/>
              <a:ext cx="2537352" cy="408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F5F400"/>
                  </a:solidFill>
                </a:rPr>
                <a:t>Low Gain Shaper </a:t>
              </a:r>
              <a:r>
                <a:rPr lang="zh-CN" altLang="en-US" sz="1200" dirty="0">
                  <a:solidFill>
                    <a:srgbClr val="F5F400"/>
                  </a:solidFill>
                </a:rPr>
                <a:t>输出</a:t>
              </a:r>
            </a:p>
          </p:txBody>
        </p:sp>
      </p:grpSp>
      <p:sp>
        <p:nvSpPr>
          <p:cNvPr id="12" name="矩形 11"/>
          <p:cNvSpPr/>
          <p:nvPr/>
        </p:nvSpPr>
        <p:spPr>
          <a:xfrm>
            <a:off x="4552074" y="1437647"/>
            <a:ext cx="45547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利用片外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ADC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对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Microroc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峰保输出进行测量</a:t>
            </a: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29366" y="3465785"/>
            <a:ext cx="41422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利用片外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ADC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采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8keV X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射线能谱</a:t>
            </a: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418088" y="2763954"/>
            <a:ext cx="1018312" cy="4679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kern="1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GEM </a:t>
            </a:r>
            <a:endParaRPr lang="zh-CN" altLang="en-US" kern="1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714818" y="2763954"/>
            <a:ext cx="1018312" cy="4679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kern="1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DIF</a:t>
            </a:r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r>
              <a:rPr lang="en-US" altLang="zh-CN" kern="1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Board</a:t>
            </a:r>
            <a:endParaRPr lang="zh-CN" altLang="en-US" kern="1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945556" y="2756668"/>
            <a:ext cx="1452421" cy="4679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kern="1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MICROROC Test Board</a:t>
            </a:r>
            <a:endParaRPr lang="zh-CN" altLang="en-US" kern="1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7" name="直接箭头连接符 16"/>
          <p:cNvCxnSpPr>
            <a:stCxn id="14" idx="3"/>
            <a:endCxn id="16" idx="1"/>
          </p:cNvCxnSpPr>
          <p:nvPr/>
        </p:nvCxnSpPr>
        <p:spPr>
          <a:xfrm flipV="1">
            <a:off x="1436400" y="2990625"/>
            <a:ext cx="509156" cy="7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6" idx="3"/>
            <a:endCxn id="15" idx="1"/>
          </p:cNvCxnSpPr>
          <p:nvPr/>
        </p:nvCxnSpPr>
        <p:spPr>
          <a:xfrm>
            <a:off x="3397977" y="2990625"/>
            <a:ext cx="316841" cy="7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/>
        </p:nvSpPr>
        <p:spPr>
          <a:xfrm>
            <a:off x="3693582" y="1853922"/>
            <a:ext cx="1018312" cy="4679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PC</a:t>
            </a:r>
            <a:endParaRPr lang="zh-CN" altLang="en-US" kern="1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890266" y="2362886"/>
            <a:ext cx="0" cy="419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381110" y="1919810"/>
            <a:ext cx="1018312" cy="4679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 Ray</a:t>
            </a:r>
            <a:endParaRPr lang="zh-CN" altLang="en-US" kern="1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 flipH="1" flipV="1">
            <a:off x="4251727" y="2321835"/>
            <a:ext cx="7948" cy="539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25" y="3742784"/>
            <a:ext cx="3849281" cy="288696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317826" y="4225600"/>
            <a:ext cx="2165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Peak value </a:t>
            </a:r>
            <a:r>
              <a:rPr lang="zh-CN" altLang="en-US" sz="1200" dirty="0" smtClean="0"/>
              <a:t>：</a:t>
            </a:r>
            <a:r>
              <a:rPr lang="en-US" altLang="zh-CN" sz="1200" dirty="0" smtClean="0">
                <a:solidFill>
                  <a:srgbClr val="FF0000"/>
                </a:solidFill>
              </a:rPr>
              <a:t>0.779V</a:t>
            </a:r>
          </a:p>
          <a:p>
            <a:r>
              <a:rPr lang="en-US" altLang="zh-CN" sz="1200" dirty="0" smtClean="0">
                <a:solidFill>
                  <a:srgbClr val="FF0000"/>
                </a:solidFill>
              </a:rPr>
              <a:t>Gain</a:t>
            </a:r>
            <a:r>
              <a:rPr lang="zh-CN" altLang="en-US" sz="1200" dirty="0" smtClean="0">
                <a:solidFill>
                  <a:srgbClr val="FF0000"/>
                </a:solidFill>
              </a:rPr>
              <a:t>～</a:t>
            </a:r>
            <a:r>
              <a:rPr lang="en-US" altLang="zh-CN" sz="1200" dirty="0" smtClean="0">
                <a:solidFill>
                  <a:srgbClr val="FF0000"/>
                </a:solidFill>
              </a:rPr>
              <a:t>7300</a:t>
            </a:r>
            <a:endParaRPr lang="en-US" altLang="zh-CN" sz="1200" dirty="0">
              <a:solidFill>
                <a:srgbClr val="FF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813324" y="1894439"/>
            <a:ext cx="140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测试流程图</a:t>
            </a:r>
            <a:endParaRPr lang="zh-CN" altLang="en-US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583" y="3794282"/>
            <a:ext cx="4077395" cy="275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4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增益均匀性测量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66" y="1548969"/>
            <a:ext cx="2358909" cy="17668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377" y="1585714"/>
            <a:ext cx="2355778" cy="176683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67845" y="2770041"/>
            <a:ext cx="19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05095" y="2770041"/>
            <a:ext cx="19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23524" y="2770041"/>
            <a:ext cx="19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20108" y="2240980"/>
            <a:ext cx="19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015745" y="2471950"/>
            <a:ext cx="127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002921" y="2748364"/>
            <a:ext cx="19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下弧形箭头 11"/>
          <p:cNvSpPr/>
          <p:nvPr/>
        </p:nvSpPr>
        <p:spPr>
          <a:xfrm rot="16200000">
            <a:off x="1159560" y="2091266"/>
            <a:ext cx="1010889" cy="62225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25"/>
          <p:cNvSpPr txBox="1">
            <a:spLocks noChangeArrowheads="1"/>
          </p:cNvSpPr>
          <p:nvPr/>
        </p:nvSpPr>
        <p:spPr bwMode="auto">
          <a:xfrm>
            <a:off x="3446121" y="2169954"/>
            <a:ext cx="25424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FFFF00"/>
                </a:solidFill>
                <a:latin typeface="楷体" pitchFamily="49" charset="-122"/>
                <a:ea typeface="楷体" pitchFamily="49" charset="-122"/>
              </a:rPr>
              <a:t>Pad</a:t>
            </a:r>
            <a:r>
              <a:rPr lang="zh-CN" altLang="en-US" b="1" dirty="0" smtClean="0">
                <a:solidFill>
                  <a:srgbClr val="FFFF00"/>
                </a:solidFill>
                <a:latin typeface="楷体" pitchFamily="49" charset="-122"/>
                <a:ea typeface="楷体" pitchFamily="49" charset="-122"/>
              </a:rPr>
              <a:t>大小：</a:t>
            </a:r>
            <a:r>
              <a:rPr lang="en-US" altLang="zh-CN" b="1" dirty="0" smtClean="0">
                <a:solidFill>
                  <a:srgbClr val="FFFF00"/>
                </a:solidFill>
                <a:latin typeface="楷体" pitchFamily="49" charset="-122"/>
                <a:ea typeface="楷体" pitchFamily="49" charset="-122"/>
              </a:rPr>
              <a:t>1cmx1cm</a:t>
            </a:r>
            <a:endParaRPr lang="en-US" altLang="zh-CN" b="1" dirty="0">
              <a:solidFill>
                <a:srgbClr val="FFFF00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643" y="1484171"/>
            <a:ext cx="2523018" cy="1871195"/>
          </a:xfrm>
          <a:prstGeom prst="rect">
            <a:avLst/>
          </a:prstGeom>
          <a:effectLst>
            <a:outerShdw dist="50800" sx="78000" sy="78000" algn="ctr" rotWithShape="0">
              <a:srgbClr val="000000">
                <a:alpha val="0"/>
              </a:srgbClr>
            </a:outerShdw>
          </a:effectLst>
        </p:spPr>
      </p:pic>
      <p:sp>
        <p:nvSpPr>
          <p:cNvPr id="15" name="文本框 14"/>
          <p:cNvSpPr txBox="1"/>
          <p:nvPr/>
        </p:nvSpPr>
        <p:spPr>
          <a:xfrm>
            <a:off x="6725115" y="2401802"/>
            <a:ext cx="1607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Ray</a:t>
            </a:r>
            <a:endParaRPr lang="zh-CN" altLang="en-US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内容占位符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2873" y="4062354"/>
            <a:ext cx="2843012" cy="208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文本框 16"/>
          <p:cNvSpPr txBox="1"/>
          <p:nvPr/>
        </p:nvSpPr>
        <p:spPr>
          <a:xfrm>
            <a:off x="433066" y="3665981"/>
            <a:ext cx="277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不同</a:t>
            </a:r>
            <a:r>
              <a:rPr lang="en-US" altLang="zh-CN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pad</a:t>
            </a:r>
            <a:r>
              <a:rPr lang="zh-CN" altLang="en-US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幅度</a:t>
            </a:r>
            <a:r>
              <a:rPr lang="zh-CN" altLang="en-US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分布三维图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557" y="3701072"/>
            <a:ext cx="3086623" cy="231195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309701" y="4495772"/>
            <a:ext cx="2008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RMS/Mean~19.0%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0" r="7143"/>
          <a:stretch>
            <a:fillRect/>
          </a:stretch>
        </p:blipFill>
        <p:spPr>
          <a:xfrm>
            <a:off x="3212377" y="4203437"/>
            <a:ext cx="2541652" cy="1925791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3446121" y="3637104"/>
            <a:ext cx="2595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不同</a:t>
            </a:r>
            <a:r>
              <a:rPr lang="en-US" altLang="zh-CN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pad</a:t>
            </a:r>
            <a:r>
              <a:rPr lang="zh-CN" altLang="en-US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幅度分布</a:t>
            </a:r>
            <a:r>
              <a:rPr lang="zh-CN" altLang="en-US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二</a:t>
            </a:r>
            <a:r>
              <a:rPr lang="zh-CN" altLang="en-US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维</a:t>
            </a:r>
            <a:r>
              <a:rPr lang="zh-CN" altLang="en-US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</a:t>
            </a:r>
          </a:p>
        </p:txBody>
      </p:sp>
    </p:spTree>
    <p:extLst>
      <p:ext uri="{BB962C8B-B14F-4D97-AF65-F5344CB8AC3E}">
        <p14:creationId xmlns:p14="http://schemas.microsoft.com/office/powerpoint/2010/main" val="39100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利用宇宙线测量效率和串扰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串扰和效率测量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775" y="1544795"/>
            <a:ext cx="3573624" cy="149198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922862" y="2462969"/>
            <a:ext cx="8402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rgbClr val="FF0000"/>
                </a:solidFill>
              </a:rPr>
              <a:t>PMT1</a:t>
            </a:r>
            <a:endParaRPr lang="zh-CN" altLang="en-US" sz="1000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582922" y="1706340"/>
            <a:ext cx="8828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b="1" dirty="0">
                <a:solidFill>
                  <a:srgbClr val="0000FF"/>
                </a:solidFill>
              </a:rPr>
              <a:t>PMT2</a:t>
            </a:r>
            <a:endParaRPr lang="zh-CN" altLang="en-US" sz="1000" b="1" dirty="0">
              <a:solidFill>
                <a:srgbClr val="0000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8024368" y="2290788"/>
            <a:ext cx="83093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b="1" dirty="0">
                <a:solidFill>
                  <a:srgbClr val="92D050"/>
                </a:solidFill>
              </a:rPr>
              <a:t>符合信号</a:t>
            </a:r>
          </a:p>
        </p:txBody>
      </p:sp>
      <p:sp>
        <p:nvSpPr>
          <p:cNvPr id="8" name="矩形 7"/>
          <p:cNvSpPr/>
          <p:nvPr/>
        </p:nvSpPr>
        <p:spPr>
          <a:xfrm>
            <a:off x="6104377" y="1610962"/>
            <a:ext cx="13962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rgbClr val="FFC000"/>
                </a:solidFill>
              </a:rPr>
              <a:t>GEM</a:t>
            </a:r>
            <a:r>
              <a:rPr lang="zh-CN" altLang="en-US" sz="1200" b="1" dirty="0" smtClean="0">
                <a:solidFill>
                  <a:srgbClr val="FFC000"/>
                </a:solidFill>
              </a:rPr>
              <a:t>探测器信号</a:t>
            </a:r>
            <a:endParaRPr lang="zh-CN" altLang="en-US" sz="1200" b="1" dirty="0">
              <a:solidFill>
                <a:srgbClr val="FFC000"/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7554166" y="1884504"/>
            <a:ext cx="136763" cy="1654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 flipV="1">
            <a:off x="6856603" y="2345254"/>
            <a:ext cx="97217" cy="2090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6677004" y="1829451"/>
            <a:ext cx="125512" cy="220461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19536" y="2939156"/>
            <a:ext cx="6306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zh-CN" altLang="en-US" sz="1200" dirty="0"/>
              <a:t>通过读回数据包和总触发数测量探测</a:t>
            </a:r>
            <a:r>
              <a:rPr lang="zh-CN" altLang="en-US" sz="1200" dirty="0" smtClean="0"/>
              <a:t>效率（阈值</a:t>
            </a:r>
            <a:r>
              <a:rPr lang="zh-CN" altLang="en-US" sz="1200" dirty="0"/>
              <a:t>：</a:t>
            </a:r>
            <a:r>
              <a:rPr lang="en-US" altLang="zh-CN" sz="1200" dirty="0" smtClean="0"/>
              <a:t>6fc</a:t>
            </a:r>
            <a:r>
              <a:rPr lang="zh-CN" altLang="en-US" sz="1200" dirty="0" smtClean="0"/>
              <a:t>）</a:t>
            </a:r>
            <a:endParaRPr lang="en-US" altLang="zh-CN" sz="1200" dirty="0"/>
          </a:p>
          <a:p>
            <a:pPr marL="0" lvl="1"/>
            <a:r>
              <a:rPr lang="zh-CN" altLang="en-US" sz="1200" dirty="0" smtClean="0"/>
              <a:t>效率：</a:t>
            </a:r>
            <a:r>
              <a:rPr lang="en-US" altLang="zh-CN" sz="1200" dirty="0"/>
              <a:t>10981/13000</a:t>
            </a:r>
            <a:r>
              <a:rPr lang="zh-CN" altLang="en-US" sz="1200" dirty="0"/>
              <a:t>～</a:t>
            </a:r>
            <a:r>
              <a:rPr lang="en-US" altLang="zh-CN" sz="1200" dirty="0"/>
              <a:t>84.5%</a:t>
            </a:r>
          </a:p>
          <a:p>
            <a:endParaRPr lang="en-US" altLang="zh-CN" sz="1200" dirty="0" smtClean="0"/>
          </a:p>
          <a:p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81" y="1531803"/>
            <a:ext cx="4867562" cy="1237734"/>
          </a:xfrm>
          <a:prstGeom prst="rect">
            <a:avLst/>
          </a:prstGeom>
        </p:spPr>
      </p:pic>
      <p:graphicFrame>
        <p:nvGraphicFramePr>
          <p:cNvPr id="14" name="Group 54"/>
          <p:cNvGraphicFramePr>
            <a:graphicFrameLocks/>
          </p:cNvGraphicFramePr>
          <p:nvPr>
            <p:extLst/>
          </p:nvPr>
        </p:nvGraphicFramePr>
        <p:xfrm>
          <a:off x="526394" y="4156297"/>
          <a:ext cx="4889294" cy="2096822"/>
        </p:xfrm>
        <a:graphic>
          <a:graphicData uri="http://schemas.openxmlformats.org/drawingml/2006/table">
            <a:tbl>
              <a:tblPr/>
              <a:tblGrid>
                <a:gridCol w="2082842"/>
                <a:gridCol w="1058866"/>
                <a:gridCol w="904133"/>
                <a:gridCol w="843453"/>
              </a:tblGrid>
              <a:tr h="352096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非击中</a:t>
                      </a:r>
                      <a:r>
                        <a:rPr kumimoji="0" lang="en-US" altLang="zh-CN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pad</a:t>
                      </a: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信号分析（</a:t>
                      </a:r>
                      <a:r>
                        <a:rPr kumimoji="0" lang="en-US" altLang="zh-CN" sz="9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evts</a:t>
                      </a: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en-US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40659" marR="40659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0608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过第一个阈 </a:t>
                      </a: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6 fc</a:t>
                      </a:r>
                      <a:endParaRPr kumimoji="0" lang="zh-CN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40659" marR="40659" marT="0" marB="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过第二个阈 </a:t>
                      </a: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20 fc</a:t>
                      </a:r>
                      <a:endParaRPr kumimoji="0" lang="zh-CN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40659" marR="40659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过第三个阈 </a:t>
                      </a: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150fc</a:t>
                      </a:r>
                      <a:endParaRPr kumimoji="0" lang="zh-CN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40659" marR="40659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</a:tr>
              <a:tr h="3425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仅过第一个阈</a:t>
                      </a: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 </a:t>
                      </a:r>
                      <a:r>
                        <a:rPr kumimoji="0" lang="en-US" altLang="zh-CN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6 fc</a:t>
                      </a: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：</a:t>
                      </a: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 </a:t>
                      </a:r>
                      <a:r>
                        <a:rPr kumimoji="0" lang="en-US" altLang="zh-CN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4864</a:t>
                      </a: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（</a:t>
                      </a:r>
                      <a:r>
                        <a:rPr kumimoji="0" lang="en-US" altLang="zh-CN" sz="9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evts</a:t>
                      </a: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en-US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21</a:t>
                      </a:r>
                      <a:endParaRPr kumimoji="0" lang="zh-CN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0</a:t>
                      </a:r>
                      <a:endParaRPr kumimoji="0" lang="zh-CN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0</a:t>
                      </a:r>
                      <a:endParaRPr kumimoji="0" lang="zh-CN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</a:tr>
              <a:tr h="3267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仅过第二个阈 </a:t>
                      </a:r>
                      <a:r>
                        <a:rPr kumimoji="0" lang="en-US" altLang="zh-CN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20  fc</a:t>
                      </a: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： </a:t>
                      </a: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4688</a:t>
                      </a: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（</a:t>
                      </a:r>
                      <a:r>
                        <a:rPr kumimoji="0" lang="en-US" altLang="zh-CN" sz="9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evts</a:t>
                      </a: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en-US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49</a:t>
                      </a:r>
                      <a:endParaRPr kumimoji="0" lang="zh-CN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35</a:t>
                      </a:r>
                      <a:endParaRPr kumimoji="0" lang="zh-CN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0</a:t>
                      </a:r>
                      <a:endParaRPr kumimoji="0" lang="zh-CN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</a:tr>
              <a:tr h="3425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仅过第三个阈</a:t>
                      </a: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 </a:t>
                      </a:r>
                      <a:r>
                        <a:rPr kumimoji="0" lang="en-US" altLang="zh-CN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150  fc</a:t>
                      </a: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：</a:t>
                      </a:r>
                      <a:r>
                        <a:rPr kumimoji="0" lang="en-US" altLang="zh-CN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448</a:t>
                      </a: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（</a:t>
                      </a:r>
                      <a:r>
                        <a:rPr kumimoji="0" lang="en-US" altLang="zh-CN" sz="9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evts</a:t>
                      </a: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en-US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23</a:t>
                      </a:r>
                      <a:endParaRPr kumimoji="0" lang="zh-CN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21</a:t>
                      </a:r>
                      <a:endParaRPr kumimoji="0" lang="zh-CN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5</a:t>
                      </a:r>
                      <a:endParaRPr kumimoji="0" lang="zh-CN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</a:tr>
              <a:tr h="3267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总计数：</a:t>
                      </a:r>
                      <a:r>
                        <a:rPr kumimoji="0" lang="en-US" altLang="zh-CN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10000</a:t>
                      </a: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</a:t>
                      </a: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（</a:t>
                      </a:r>
                      <a:r>
                        <a:rPr kumimoji="0" lang="en-US" altLang="zh-CN" sz="9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evts</a:t>
                      </a: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en-US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93</a:t>
                      </a:r>
                      <a:endParaRPr kumimoji="0" lang="zh-CN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56</a:t>
                      </a:r>
                      <a:endParaRPr kumimoji="0" lang="zh-CN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5</a:t>
                      </a:r>
                      <a:endParaRPr kumimoji="0" lang="zh-CN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</a:tr>
            </a:tbl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794301" y="6324524"/>
            <a:ext cx="5027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当事例击中</a:t>
            </a:r>
            <a:r>
              <a:rPr lang="en-US" altLang="zh-CN" sz="1200" dirty="0" smtClean="0"/>
              <a:t>pad</a:t>
            </a:r>
            <a:r>
              <a:rPr lang="zh-CN" altLang="en-US" sz="1200" dirty="0" smtClean="0"/>
              <a:t>后，对相邻</a:t>
            </a:r>
            <a:r>
              <a:rPr lang="en-US" altLang="zh-CN" sz="1200" dirty="0" smtClean="0"/>
              <a:t>pad</a:t>
            </a:r>
            <a:r>
              <a:rPr lang="zh-CN" altLang="en-US" sz="1200" dirty="0" smtClean="0"/>
              <a:t>有影响的事例数所占比例为</a:t>
            </a:r>
            <a:r>
              <a:rPr lang="en-US" altLang="zh-CN" sz="1200" dirty="0" smtClean="0"/>
              <a:t>1.54%</a:t>
            </a:r>
            <a:endParaRPr lang="zh-CN" altLang="en-US" sz="1200" dirty="0"/>
          </a:p>
        </p:txBody>
      </p:sp>
      <p:sp>
        <p:nvSpPr>
          <p:cNvPr id="16" name="文本框 15"/>
          <p:cNvSpPr txBox="1"/>
          <p:nvPr/>
        </p:nvSpPr>
        <p:spPr>
          <a:xfrm>
            <a:off x="275481" y="3756437"/>
            <a:ext cx="9021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设置</a:t>
            </a:r>
            <a:r>
              <a:rPr lang="en-US" altLang="zh-CN" sz="1400" dirty="0" smtClean="0"/>
              <a:t>3</a:t>
            </a:r>
            <a:r>
              <a:rPr lang="zh-CN" altLang="en-US" sz="1400" dirty="0" smtClean="0"/>
              <a:t>个阈，</a:t>
            </a:r>
            <a:r>
              <a:rPr lang="en-US" altLang="zh-CN" sz="1400" dirty="0" smtClean="0"/>
              <a:t>6fc</a:t>
            </a:r>
            <a:r>
              <a:rPr lang="zh-CN" altLang="en-US" sz="1400" dirty="0" smtClean="0"/>
              <a:t>、</a:t>
            </a:r>
            <a:r>
              <a:rPr lang="en-US" altLang="zh-CN" sz="1400" dirty="0" smtClean="0"/>
              <a:t>20fc</a:t>
            </a:r>
            <a:r>
              <a:rPr lang="zh-CN" altLang="en-US" sz="1400" dirty="0" smtClean="0"/>
              <a:t>、</a:t>
            </a:r>
            <a:r>
              <a:rPr lang="en-US" altLang="zh-CN" sz="1400" dirty="0" smtClean="0"/>
              <a:t>150fc</a:t>
            </a:r>
            <a:r>
              <a:rPr lang="zh-CN" altLang="en-US" sz="1400" dirty="0" smtClean="0"/>
              <a:t>。当且仅当过其中一个阈值时，分别统计击中</a:t>
            </a:r>
            <a:r>
              <a:rPr lang="en-US" altLang="zh-CN" sz="1400" dirty="0" smtClean="0"/>
              <a:t>pad</a:t>
            </a:r>
            <a:r>
              <a:rPr lang="zh-CN" altLang="en-US" sz="1400" dirty="0" smtClean="0"/>
              <a:t>信号过阈时对相邻信号的影响</a:t>
            </a:r>
            <a:r>
              <a:rPr lang="en-US" altLang="zh-CN" sz="1400" dirty="0" smtClean="0"/>
              <a:t>.</a:t>
            </a:r>
            <a:endParaRPr lang="zh-CN" altLang="en-US" sz="1400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768" y="4209571"/>
            <a:ext cx="2618065" cy="2012463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59708" y="2584871"/>
            <a:ext cx="2743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效率测试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188552" y="340935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串扰测试</a:t>
            </a:r>
          </a:p>
        </p:txBody>
      </p:sp>
    </p:spTree>
    <p:extLst>
      <p:ext uri="{BB962C8B-B14F-4D97-AF65-F5344CB8AC3E}">
        <p14:creationId xmlns:p14="http://schemas.microsoft.com/office/powerpoint/2010/main" val="428273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背景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CEPC</a:t>
            </a:r>
            <a:r>
              <a:rPr lang="zh-CN" altLang="en-US" dirty="0" smtClean="0"/>
              <a:t>介绍</a:t>
            </a:r>
            <a:endParaRPr lang="en-US" altLang="zh-CN" dirty="0" smtClean="0"/>
          </a:p>
          <a:p>
            <a:pPr lvl="1"/>
            <a:r>
              <a:rPr lang="zh-CN" altLang="en-US" dirty="0"/>
              <a:t>粒子</a:t>
            </a:r>
            <a:r>
              <a:rPr lang="zh-CN" altLang="en-US" dirty="0" smtClean="0"/>
              <a:t>流算法和半数字化读出</a:t>
            </a:r>
            <a:endParaRPr lang="en-US" altLang="zh-CN" dirty="0" smtClean="0"/>
          </a:p>
          <a:p>
            <a:r>
              <a:rPr lang="en-US" altLang="zh-CN" dirty="0" smtClean="0"/>
              <a:t>GEM</a:t>
            </a:r>
            <a:r>
              <a:rPr lang="zh-CN" altLang="en-US" dirty="0" smtClean="0"/>
              <a:t>探测器</a:t>
            </a:r>
            <a:endParaRPr lang="en-US" altLang="zh-CN" dirty="0" smtClean="0"/>
          </a:p>
          <a:p>
            <a:r>
              <a:rPr lang="zh-CN" altLang="en-US" dirty="0"/>
              <a:t>读出</a:t>
            </a:r>
            <a:r>
              <a:rPr lang="zh-CN" altLang="en-US" dirty="0" smtClean="0"/>
              <a:t>电子学方案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Microroc</a:t>
            </a:r>
            <a:r>
              <a:rPr lang="zh-CN" altLang="en-US" dirty="0" smtClean="0"/>
              <a:t>芯片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设计方案</a:t>
            </a:r>
            <a:endParaRPr lang="en-US" altLang="zh-CN" dirty="0" smtClean="0"/>
          </a:p>
          <a:p>
            <a:r>
              <a:rPr lang="zh-CN" altLang="en-US" dirty="0" smtClean="0"/>
              <a:t>测试结果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电子学测试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探测器联调</a:t>
            </a:r>
            <a:endParaRPr lang="en-US" altLang="zh-CN" dirty="0" smtClean="0"/>
          </a:p>
          <a:p>
            <a:r>
              <a:rPr lang="zh-CN" altLang="en-US" dirty="0" smtClean="0"/>
              <a:t>下一步方案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探测器与电子学集成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860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50cm*100cm</a:t>
            </a:r>
            <a:r>
              <a:rPr lang="zh-CN" altLang="en-US" dirty="0" smtClean="0"/>
              <a:t>探测器设计</a:t>
            </a:r>
            <a:endParaRPr lang="zh-CN" altLang="en-US" dirty="0"/>
          </a:p>
        </p:txBody>
      </p:sp>
      <p:sp>
        <p:nvSpPr>
          <p:cNvPr id="4" name="TextBox 10"/>
          <p:cNvSpPr txBox="1">
            <a:spLocks noChangeArrowheads="1"/>
          </p:cNvSpPr>
          <p:nvPr/>
        </p:nvSpPr>
        <p:spPr bwMode="auto">
          <a:xfrm>
            <a:off x="233120" y="1396004"/>
            <a:ext cx="44262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rgbClr val="00B050"/>
                </a:solidFill>
                <a:latin typeface="+mn-ea"/>
                <a:ea typeface="+mn-ea"/>
              </a:rPr>
              <a:t>单层</a:t>
            </a:r>
            <a:r>
              <a:rPr lang="en-US" altLang="zh-CN" sz="1600" b="1" dirty="0">
                <a:solidFill>
                  <a:srgbClr val="00B050"/>
                </a:solidFill>
                <a:latin typeface="+mn-ea"/>
                <a:ea typeface="+mn-ea"/>
              </a:rPr>
              <a:t>GEM</a:t>
            </a:r>
            <a:r>
              <a:rPr lang="zh-CN" altLang="en-US" sz="1600" b="1" dirty="0">
                <a:solidFill>
                  <a:srgbClr val="00B050"/>
                </a:solidFill>
                <a:latin typeface="+mn-ea"/>
                <a:ea typeface="+mn-ea"/>
              </a:rPr>
              <a:t>膜</a:t>
            </a:r>
            <a:r>
              <a:rPr lang="zh-CN" altLang="en-US" sz="1600" b="1" dirty="0" smtClean="0">
                <a:solidFill>
                  <a:srgbClr val="00B050"/>
                </a:solidFill>
                <a:latin typeface="+mn-ea"/>
                <a:ea typeface="+mn-ea"/>
              </a:rPr>
              <a:t>在张力、重力及电场力下</a:t>
            </a:r>
            <a:r>
              <a:rPr lang="zh-CN" altLang="en-US" sz="1600" b="1" dirty="0">
                <a:solidFill>
                  <a:srgbClr val="00B050"/>
                </a:solidFill>
                <a:latin typeface="+mn-ea"/>
                <a:ea typeface="+mn-ea"/>
              </a:rPr>
              <a:t>垂直</a:t>
            </a:r>
            <a:r>
              <a:rPr lang="zh-CN" altLang="en-US" sz="1600" b="1" dirty="0" smtClean="0">
                <a:solidFill>
                  <a:srgbClr val="00B050"/>
                </a:solidFill>
                <a:latin typeface="+mn-ea"/>
                <a:ea typeface="+mn-ea"/>
              </a:rPr>
              <a:t>形变图</a:t>
            </a:r>
            <a:endParaRPr lang="zh-CN" altLang="en-US" sz="1600" b="1" dirty="0">
              <a:solidFill>
                <a:srgbClr val="00B050"/>
              </a:solidFill>
              <a:latin typeface="+mn-ea"/>
              <a:ea typeface="+mn-ea"/>
            </a:endParaRPr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81653"/>
            <a:ext cx="4038600" cy="191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内容占位符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627" y="1647826"/>
            <a:ext cx="2893933" cy="191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5"/>
          <p:cNvSpPr txBox="1">
            <a:spLocks noChangeArrowheads="1"/>
          </p:cNvSpPr>
          <p:nvPr/>
        </p:nvSpPr>
        <p:spPr bwMode="auto">
          <a:xfrm>
            <a:off x="6934106" y="3462155"/>
            <a:ext cx="1219200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dirty="0"/>
              <a:t>tension(N/m)</a:t>
            </a:r>
            <a:endParaRPr lang="zh-CN" altLang="en-US" sz="1400" dirty="0"/>
          </a:p>
        </p:txBody>
      </p:sp>
      <p:sp>
        <p:nvSpPr>
          <p:cNvPr id="8" name="文本框 19"/>
          <p:cNvSpPr txBox="1">
            <a:spLocks noChangeArrowheads="1"/>
          </p:cNvSpPr>
          <p:nvPr/>
        </p:nvSpPr>
        <p:spPr bwMode="auto">
          <a:xfrm rot="-5400000">
            <a:off x="4791309" y="1913732"/>
            <a:ext cx="839787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/>
              <a:t>sag(um)</a:t>
            </a:r>
            <a:endParaRPr lang="zh-CN" altLang="en-US" sz="1400"/>
          </a:p>
        </p:txBody>
      </p:sp>
      <p:sp>
        <p:nvSpPr>
          <p:cNvPr id="9" name="文本框 8"/>
          <p:cNvSpPr txBox="1"/>
          <p:nvPr/>
        </p:nvSpPr>
        <p:spPr>
          <a:xfrm>
            <a:off x="5645314" y="1396004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rgbClr val="00B050"/>
                </a:solidFill>
              </a:rPr>
              <a:t>最大形变随张力变化</a:t>
            </a:r>
            <a:endParaRPr lang="zh-CN" altLang="en-US" sz="1600" b="1" dirty="0">
              <a:solidFill>
                <a:srgbClr val="00B05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82700" y="3757777"/>
            <a:ext cx="6565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张力</a:t>
            </a:r>
            <a:r>
              <a:rPr lang="en-US" altLang="zh-C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500N/m</a:t>
            </a:r>
            <a:r>
              <a:rPr lang="zh-CN" alt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时最大垂直形变</a:t>
            </a:r>
            <a:r>
              <a:rPr lang="en-US" altLang="zh-C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~100um</a:t>
            </a:r>
            <a:r>
              <a:rPr lang="zh-CN" alt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，相对于</a:t>
            </a:r>
            <a:r>
              <a:rPr lang="en-US" altLang="zh-C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2mm</a:t>
            </a:r>
            <a:r>
              <a:rPr lang="zh-CN" alt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膜间距可接受。</a:t>
            </a:r>
            <a:endParaRPr lang="en-US" altLang="zh-CN" sz="16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内容占位符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8" y="4175659"/>
            <a:ext cx="3473450" cy="209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内容占位符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386" y="4175659"/>
            <a:ext cx="3213100" cy="210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6"/>
          <p:cNvSpPr txBox="1">
            <a:spLocks noChangeArrowheads="1"/>
          </p:cNvSpPr>
          <p:nvPr/>
        </p:nvSpPr>
        <p:spPr bwMode="auto">
          <a:xfrm>
            <a:off x="1531938" y="5131334"/>
            <a:ext cx="1736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rgbClr val="0000FF"/>
                </a:solidFill>
              </a:rPr>
              <a:t>Tension sensor</a:t>
            </a:r>
            <a:endParaRPr lang="zh-CN" altLang="en-US">
              <a:solidFill>
                <a:srgbClr val="0000FF"/>
              </a:solidFill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H="1" flipV="1">
            <a:off x="2443163" y="4786847"/>
            <a:ext cx="73025" cy="433387"/>
          </a:xfrm>
          <a:prstGeom prst="straightConnector1">
            <a:avLst/>
          </a:prstGeom>
          <a:ln>
            <a:solidFill>
              <a:srgbClr val="FFFF6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 flipV="1">
            <a:off x="1308100" y="4786847"/>
            <a:ext cx="1047750" cy="44132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981268" y="6341309"/>
            <a:ext cx="4009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张力</a:t>
            </a:r>
            <a:r>
              <a:rPr lang="en-US" altLang="zh-C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500N/m</a:t>
            </a:r>
            <a:r>
              <a:rPr lang="zh-CN" alt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时，</a:t>
            </a:r>
            <a:r>
              <a:rPr lang="en-US" altLang="zh-C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GEM</a:t>
            </a:r>
            <a:r>
              <a:rPr lang="zh-CN" alt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膜拉伸量</a:t>
            </a:r>
            <a:r>
              <a:rPr lang="en-US" altLang="zh-C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~2.5mm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33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将</a:t>
            </a:r>
            <a:r>
              <a:rPr lang="en-US" altLang="zh-CN" dirty="0" smtClean="0"/>
              <a:t>Microroc</a:t>
            </a:r>
            <a:r>
              <a:rPr lang="zh-CN" altLang="en-US" dirty="0" smtClean="0"/>
              <a:t>芯片集成到探测器读出板背后</a:t>
            </a:r>
            <a:endParaRPr lang="en-US" altLang="zh-CN" dirty="0" smtClean="0"/>
          </a:p>
          <a:p>
            <a:pPr lvl="1"/>
            <a:r>
              <a:rPr lang="zh-CN" altLang="en-US" dirty="0"/>
              <a:t>盲埋</a:t>
            </a:r>
            <a:r>
              <a:rPr lang="zh-CN" altLang="en-US" dirty="0" smtClean="0"/>
              <a:t>孔工艺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</a:t>
            </a:r>
            <a:r>
              <a:rPr lang="en-US" altLang="zh-CN" dirty="0" smtClean="0"/>
              <a:t>DIF</a:t>
            </a:r>
            <a:r>
              <a:rPr lang="zh-CN" altLang="en-US" dirty="0" smtClean="0"/>
              <a:t>板对读出板进行控制</a:t>
            </a:r>
            <a:endParaRPr lang="en-US" altLang="zh-CN" dirty="0"/>
          </a:p>
          <a:p>
            <a:pPr lvl="1"/>
            <a:r>
              <a:rPr lang="zh-CN" altLang="en-US" dirty="0" smtClean="0"/>
              <a:t>多层</a:t>
            </a:r>
            <a:r>
              <a:rPr lang="en-US" altLang="zh-CN" dirty="0" smtClean="0"/>
              <a:t>DIF</a:t>
            </a:r>
            <a:r>
              <a:rPr lang="zh-CN" altLang="en-US" dirty="0" smtClean="0"/>
              <a:t>板由一个</a:t>
            </a:r>
            <a:r>
              <a:rPr lang="en-US" altLang="zh-CN" dirty="0" smtClean="0"/>
              <a:t>DAQ</a:t>
            </a:r>
            <a:r>
              <a:rPr lang="zh-CN" altLang="en-US" dirty="0" smtClean="0"/>
              <a:t>板进行打包汇总</a:t>
            </a: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探测器与电子学集成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564016" y="3099859"/>
            <a:ext cx="5084309" cy="2913556"/>
            <a:chOff x="564016" y="3099859"/>
            <a:chExt cx="5084309" cy="2913556"/>
          </a:xfrm>
        </p:grpSpPr>
        <p:sp>
          <p:nvSpPr>
            <p:cNvPr id="5" name="矩形 4"/>
            <p:cNvSpPr/>
            <p:nvPr/>
          </p:nvSpPr>
          <p:spPr>
            <a:xfrm>
              <a:off x="3090991" y="4440626"/>
              <a:ext cx="619387" cy="24833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4016" y="3364502"/>
              <a:ext cx="2557334" cy="2648913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66289" y="3548518"/>
              <a:ext cx="1982036" cy="2032547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238692" y="3099859"/>
              <a:ext cx="603991" cy="3197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FEB</a:t>
              </a:r>
              <a:r>
                <a:rPr lang="zh-CN" altLang="en-US" dirty="0" smtClean="0"/>
                <a:t>板</a:t>
              </a:r>
              <a:endParaRPr lang="zh-CN" altLang="en-US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369990" y="3283875"/>
              <a:ext cx="574634" cy="3197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DIF</a:t>
              </a:r>
              <a:r>
                <a:rPr lang="zh-CN" altLang="en-US" dirty="0" smtClean="0"/>
                <a:t>板</a:t>
              </a:r>
              <a:endParaRPr lang="zh-CN" altLang="en-US" dirty="0"/>
            </a:p>
          </p:txBody>
        </p:sp>
      </p:grpSp>
      <p:grpSp>
        <p:nvGrpSpPr>
          <p:cNvPr id="760" name="组合 759"/>
          <p:cNvGrpSpPr/>
          <p:nvPr/>
        </p:nvGrpSpPr>
        <p:grpSpPr>
          <a:xfrm>
            <a:off x="589416" y="3364502"/>
            <a:ext cx="7063018" cy="3022603"/>
            <a:chOff x="751292" y="1690850"/>
            <a:chExt cx="7063018" cy="3022603"/>
          </a:xfrm>
        </p:grpSpPr>
        <p:grpSp>
          <p:nvGrpSpPr>
            <p:cNvPr id="761" name="组合 760"/>
            <p:cNvGrpSpPr/>
            <p:nvPr/>
          </p:nvGrpSpPr>
          <p:grpSpPr>
            <a:xfrm>
              <a:off x="751292" y="1690850"/>
              <a:ext cx="5470903" cy="3022603"/>
              <a:chOff x="3088092" y="3697450"/>
              <a:chExt cx="5470903" cy="3022603"/>
            </a:xfrm>
          </p:grpSpPr>
          <p:grpSp>
            <p:nvGrpSpPr>
              <p:cNvPr id="764" name="组合 763"/>
              <p:cNvGrpSpPr/>
              <p:nvPr/>
            </p:nvGrpSpPr>
            <p:grpSpPr>
              <a:xfrm>
                <a:off x="3492501" y="4024477"/>
                <a:ext cx="5066494" cy="2695576"/>
                <a:chOff x="2809876" y="2217738"/>
                <a:chExt cx="5066494" cy="2695576"/>
              </a:xfrm>
            </p:grpSpPr>
            <p:grpSp>
              <p:nvGrpSpPr>
                <p:cNvPr id="1509" name="组合 1508"/>
                <p:cNvGrpSpPr/>
                <p:nvPr/>
              </p:nvGrpSpPr>
              <p:grpSpPr>
                <a:xfrm>
                  <a:off x="5319036" y="2389419"/>
                  <a:ext cx="2557334" cy="2032547"/>
                  <a:chOff x="5319036" y="2389419"/>
                  <a:chExt cx="2557334" cy="2032547"/>
                </a:xfrm>
              </p:grpSpPr>
              <p:sp>
                <p:nvSpPr>
                  <p:cNvPr id="1630" name="矩形 1629"/>
                  <p:cNvSpPr/>
                  <p:nvPr/>
                </p:nvSpPr>
                <p:spPr>
                  <a:xfrm>
                    <a:off x="5319036" y="3281527"/>
                    <a:ext cx="619387" cy="24833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631" name="图片 1630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894334" y="2389419"/>
                    <a:ext cx="1982036" cy="203254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510" name="Group 4"/>
                <p:cNvGrpSpPr>
                  <a:grpSpLocks noChangeAspect="1"/>
                </p:cNvGrpSpPr>
                <p:nvPr/>
              </p:nvGrpSpPr>
              <p:grpSpPr bwMode="auto">
                <a:xfrm>
                  <a:off x="2809876" y="2217738"/>
                  <a:ext cx="2527300" cy="2695576"/>
                  <a:chOff x="1770" y="1397"/>
                  <a:chExt cx="1592" cy="1698"/>
                </a:xfrm>
              </p:grpSpPr>
              <p:sp>
                <p:nvSpPr>
                  <p:cNvPr id="1511" name="Rectangle 5"/>
                  <p:cNvSpPr>
                    <a:spLocks noChangeArrowheads="1"/>
                  </p:cNvSpPr>
                  <p:nvPr/>
                </p:nvSpPr>
                <p:spPr bwMode="auto">
                  <a:xfrm>
                    <a:off x="1770" y="1397"/>
                    <a:ext cx="1372" cy="148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2" name="Rectangle 6"/>
                  <p:cNvSpPr>
                    <a:spLocks noChangeArrowheads="1"/>
                  </p:cNvSpPr>
                  <p:nvPr/>
                </p:nvSpPr>
                <p:spPr bwMode="auto">
                  <a:xfrm>
                    <a:off x="1770" y="1397"/>
                    <a:ext cx="1372" cy="1486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3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1786" y="2050"/>
                    <a:ext cx="90" cy="18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4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1856" y="2233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15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1856" y="215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16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57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7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57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8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3142" y="1854"/>
                    <a:ext cx="0" cy="572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0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1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22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3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4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25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6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7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28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9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0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31" name="Rectangle 28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621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2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621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3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34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916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5" name="Rectangle 32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916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6" name="Rectangle 33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37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212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8" name="Rectangle 35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212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9" name="Rectangle 36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40" name="Rectangle 37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507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1" name="Rectangle 38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507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2" name="Rectangle 39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43" name="Rectangle 40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4" name="Rectangle 41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5" name="Rectangle 42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46" name="Rectangle 43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7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8" name="Rectangle 45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49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0" name="Rectangle 47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1" name="Rectangle 48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52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3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4" name="Rectangle 51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55" name="Rectangle 52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6" name="Rectangle 53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7" name="Rectangle 54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58" name="Rectangle 55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9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0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61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2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3" name="Rectangle 60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64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5" name="Rectangle 62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6" name="Rectangle 63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67" name="Oval 64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1425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8" name="Oval 65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1425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9" name="Oval 66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1440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0" name="Oval 67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1440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1" name="Oval 68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2802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2" name="Oval 69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2802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3" name="Oval 70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2817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4" name="Oval 71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2817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5" name="Oval 72"/>
                  <p:cNvSpPr>
                    <a:spLocks noChangeArrowheads="1"/>
                  </p:cNvSpPr>
                  <p:nvPr/>
                </p:nvSpPr>
                <p:spPr bwMode="auto">
                  <a:xfrm>
                    <a:off x="3063" y="2802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6" name="Oval 73"/>
                  <p:cNvSpPr>
                    <a:spLocks noChangeArrowheads="1"/>
                  </p:cNvSpPr>
                  <p:nvPr/>
                </p:nvSpPr>
                <p:spPr bwMode="auto">
                  <a:xfrm>
                    <a:off x="3063" y="2802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7" name="Oval 74"/>
                  <p:cNvSpPr>
                    <a:spLocks noChangeArrowheads="1"/>
                  </p:cNvSpPr>
                  <p:nvPr/>
                </p:nvSpPr>
                <p:spPr bwMode="auto">
                  <a:xfrm>
                    <a:off x="3076" y="2817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8" name="Oval 75"/>
                  <p:cNvSpPr>
                    <a:spLocks noChangeArrowheads="1"/>
                  </p:cNvSpPr>
                  <p:nvPr/>
                </p:nvSpPr>
                <p:spPr bwMode="auto">
                  <a:xfrm>
                    <a:off x="3076" y="2817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9" name="Oval 76"/>
                  <p:cNvSpPr>
                    <a:spLocks noChangeArrowheads="1"/>
                  </p:cNvSpPr>
                  <p:nvPr/>
                </p:nvSpPr>
                <p:spPr bwMode="auto">
                  <a:xfrm>
                    <a:off x="3067" y="1425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0" name="Oval 77"/>
                  <p:cNvSpPr>
                    <a:spLocks noChangeArrowheads="1"/>
                  </p:cNvSpPr>
                  <p:nvPr/>
                </p:nvSpPr>
                <p:spPr bwMode="auto">
                  <a:xfrm>
                    <a:off x="3067" y="1425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1" name="Oval 78"/>
                  <p:cNvSpPr>
                    <a:spLocks noChangeArrowheads="1"/>
                  </p:cNvSpPr>
                  <p:nvPr/>
                </p:nvSpPr>
                <p:spPr bwMode="auto">
                  <a:xfrm>
                    <a:off x="3080" y="1440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2" name="Oval 79"/>
                  <p:cNvSpPr>
                    <a:spLocks noChangeArrowheads="1"/>
                  </p:cNvSpPr>
                  <p:nvPr/>
                </p:nvSpPr>
                <p:spPr bwMode="auto">
                  <a:xfrm>
                    <a:off x="3080" y="1440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3" name="Rectangle 80"/>
                  <p:cNvSpPr>
                    <a:spLocks noChangeArrowheads="1"/>
                  </p:cNvSpPr>
                  <p:nvPr/>
                </p:nvSpPr>
                <p:spPr bwMode="auto">
                  <a:xfrm>
                    <a:off x="3177" y="2350"/>
                    <a:ext cx="185" cy="7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4" name="Rectangle 81"/>
                  <p:cNvSpPr>
                    <a:spLocks noChangeArrowheads="1"/>
                  </p:cNvSpPr>
                  <p:nvPr/>
                </p:nvSpPr>
                <p:spPr bwMode="auto">
                  <a:xfrm>
                    <a:off x="3177" y="2350"/>
                    <a:ext cx="185" cy="76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5" name="Rectangle 82"/>
                  <p:cNvSpPr>
                    <a:spLocks noChangeArrowheads="1"/>
                  </p:cNvSpPr>
                  <p:nvPr/>
                </p:nvSpPr>
                <p:spPr bwMode="auto">
                  <a:xfrm>
                    <a:off x="3207" y="2350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86" name="Rectangle 83"/>
                  <p:cNvSpPr>
                    <a:spLocks noChangeArrowheads="1"/>
                  </p:cNvSpPr>
                  <p:nvPr/>
                </p:nvSpPr>
                <p:spPr bwMode="auto">
                  <a:xfrm>
                    <a:off x="3252" y="1999"/>
                    <a:ext cx="110" cy="28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7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3252" y="1999"/>
                    <a:ext cx="110" cy="28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8" name="Rectangle 85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027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89" name="Rectangle 86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108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90" name="Rectangle 87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187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91" name="Line 8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32" y="2016"/>
                    <a:ext cx="20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2" name="Freeform 89"/>
                  <p:cNvSpPr>
                    <a:spLocks/>
                  </p:cNvSpPr>
                  <p:nvPr/>
                </p:nvSpPr>
                <p:spPr bwMode="auto">
                  <a:xfrm>
                    <a:off x="3213" y="2005"/>
                    <a:ext cx="21" cy="23"/>
                  </a:xfrm>
                  <a:custGeom>
                    <a:avLst/>
                    <a:gdLst>
                      <a:gd name="T0" fmla="*/ 21 w 21"/>
                      <a:gd name="T1" fmla="*/ 23 h 23"/>
                      <a:gd name="T2" fmla="*/ 0 w 21"/>
                      <a:gd name="T3" fmla="*/ 11 h 23"/>
                      <a:gd name="T4" fmla="*/ 21 w 21"/>
                      <a:gd name="T5" fmla="*/ 0 h 23"/>
                      <a:gd name="T6" fmla="*/ 21 w 21"/>
                      <a:gd name="T7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" h="23">
                        <a:moveTo>
                          <a:pt x="21" y="23"/>
                        </a:moveTo>
                        <a:lnTo>
                          <a:pt x="0" y="11"/>
                        </a:lnTo>
                        <a:lnTo>
                          <a:pt x="21" y="0"/>
                        </a:lnTo>
                        <a:lnTo>
                          <a:pt x="21" y="2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3" name="Line 9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00" y="2196"/>
                    <a:ext cx="5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4" name="Freeform 91"/>
                  <p:cNvSpPr>
                    <a:spLocks/>
                  </p:cNvSpPr>
                  <p:nvPr/>
                </p:nvSpPr>
                <p:spPr bwMode="auto">
                  <a:xfrm>
                    <a:off x="3182" y="2185"/>
                    <a:ext cx="21" cy="22"/>
                  </a:xfrm>
                  <a:custGeom>
                    <a:avLst/>
                    <a:gdLst>
                      <a:gd name="T0" fmla="*/ 21 w 21"/>
                      <a:gd name="T1" fmla="*/ 22 h 22"/>
                      <a:gd name="T2" fmla="*/ 0 w 21"/>
                      <a:gd name="T3" fmla="*/ 11 h 22"/>
                      <a:gd name="T4" fmla="*/ 21 w 21"/>
                      <a:gd name="T5" fmla="*/ 0 h 22"/>
                      <a:gd name="T6" fmla="*/ 21 w 21"/>
                      <a:gd name="T7" fmla="*/ 22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" h="22">
                        <a:moveTo>
                          <a:pt x="21" y="22"/>
                        </a:moveTo>
                        <a:lnTo>
                          <a:pt x="0" y="11"/>
                        </a:lnTo>
                        <a:lnTo>
                          <a:pt x="21" y="0"/>
                        </a:lnTo>
                        <a:lnTo>
                          <a:pt x="21" y="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5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73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6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73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7" name="Rectangle 94"/>
                  <p:cNvSpPr>
                    <a:spLocks noChangeArrowheads="1"/>
                  </p:cNvSpPr>
                  <p:nvPr/>
                </p:nvSpPr>
                <p:spPr bwMode="auto">
                  <a:xfrm>
                    <a:off x="3186" y="1865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98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1870" y="1506"/>
                    <a:ext cx="1171" cy="1268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9" name="Rectangle 104"/>
                  <p:cNvSpPr>
                    <a:spLocks noChangeArrowheads="1"/>
                  </p:cNvSpPr>
                  <p:nvPr/>
                </p:nvSpPr>
                <p:spPr bwMode="auto">
                  <a:xfrm>
                    <a:off x="2375" y="292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600" name="Rectangle 105"/>
                  <p:cNvSpPr>
                    <a:spLocks noChangeArrowheads="1"/>
                  </p:cNvSpPr>
                  <p:nvPr/>
                </p:nvSpPr>
                <p:spPr bwMode="auto">
                  <a:xfrm>
                    <a:off x="2450" y="292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601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2965" y="1941"/>
                    <a:ext cx="248" cy="123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2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2965" y="1941"/>
                    <a:ext cx="248" cy="123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3" name="Rectangle 108"/>
                  <p:cNvSpPr>
                    <a:spLocks noChangeArrowheads="1"/>
                  </p:cNvSpPr>
                  <p:nvPr/>
                </p:nvSpPr>
                <p:spPr bwMode="auto">
                  <a:xfrm>
                    <a:off x="2996" y="1953"/>
                    <a:ext cx="209" cy="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LVDS Fanout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604" name="Rectangle 109"/>
                  <p:cNvSpPr>
                    <a:spLocks noChangeArrowheads="1"/>
                  </p:cNvSpPr>
                  <p:nvPr/>
                </p:nvSpPr>
                <p:spPr bwMode="auto">
                  <a:xfrm>
                    <a:off x="3068" y="2001"/>
                    <a:ext cx="37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1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605" name="Rectangle 110"/>
                  <p:cNvSpPr>
                    <a:spLocks noChangeArrowheads="1"/>
                  </p:cNvSpPr>
                  <p:nvPr/>
                </p:nvSpPr>
                <p:spPr bwMode="auto">
                  <a:xfrm>
                    <a:off x="3086" y="2001"/>
                    <a:ext cx="2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: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606" name="Rectangle 111"/>
                  <p:cNvSpPr>
                    <a:spLocks noChangeArrowheads="1"/>
                  </p:cNvSpPr>
                  <p:nvPr/>
                </p:nvSpPr>
                <p:spPr bwMode="auto">
                  <a:xfrm>
                    <a:off x="3096" y="2001"/>
                    <a:ext cx="3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4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607" name="Rectangle 112"/>
                  <p:cNvSpPr>
                    <a:spLocks noChangeArrowheads="1"/>
                  </p:cNvSpPr>
                  <p:nvPr/>
                </p:nvSpPr>
                <p:spPr bwMode="auto">
                  <a:xfrm>
                    <a:off x="2997" y="2111"/>
                    <a:ext cx="185" cy="17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8" name="Rectangle 113"/>
                  <p:cNvSpPr>
                    <a:spLocks noChangeArrowheads="1"/>
                  </p:cNvSpPr>
                  <p:nvPr/>
                </p:nvSpPr>
                <p:spPr bwMode="auto">
                  <a:xfrm>
                    <a:off x="2997" y="2111"/>
                    <a:ext cx="185" cy="170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9" name="Rectangle 114"/>
                  <p:cNvSpPr>
                    <a:spLocks noChangeArrowheads="1"/>
                  </p:cNvSpPr>
                  <p:nvPr/>
                </p:nvSpPr>
                <p:spPr bwMode="auto">
                  <a:xfrm>
                    <a:off x="3045" y="2121"/>
                    <a:ext cx="149" cy="7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COMS 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610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038" y="2171"/>
                    <a:ext cx="126" cy="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Fanout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611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068" y="2219"/>
                    <a:ext cx="37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1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612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3086" y="2219"/>
                    <a:ext cx="2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: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613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3096" y="2219"/>
                    <a:ext cx="3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4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614" name="Line 119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5" name="Line 120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6" name="Line 121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7" name="Freeform 122"/>
                  <p:cNvSpPr>
                    <a:spLocks/>
                  </p:cNvSpPr>
                  <p:nvPr/>
                </p:nvSpPr>
                <p:spPr bwMode="auto">
                  <a:xfrm>
                    <a:off x="2922" y="1697"/>
                    <a:ext cx="43" cy="258"/>
                  </a:xfrm>
                  <a:custGeom>
                    <a:avLst/>
                    <a:gdLst>
                      <a:gd name="T0" fmla="*/ 0 w 43"/>
                      <a:gd name="T1" fmla="*/ 0 h 258"/>
                      <a:gd name="T2" fmla="*/ 11 w 43"/>
                      <a:gd name="T3" fmla="*/ 0 h 258"/>
                      <a:gd name="T4" fmla="*/ 11 w 43"/>
                      <a:gd name="T5" fmla="*/ 258 h 258"/>
                      <a:gd name="T6" fmla="*/ 43 w 43"/>
                      <a:gd name="T7" fmla="*/ 258 h 2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258">
                        <a:moveTo>
                          <a:pt x="0" y="0"/>
                        </a:moveTo>
                        <a:lnTo>
                          <a:pt x="11" y="0"/>
                        </a:lnTo>
                        <a:lnTo>
                          <a:pt x="11" y="258"/>
                        </a:lnTo>
                        <a:lnTo>
                          <a:pt x="43" y="258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8" name="Line 123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9" name="Line 124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0" name="Line 125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1" name="Line 126"/>
                  <p:cNvSpPr>
                    <a:spLocks noChangeShapeType="1"/>
                  </p:cNvSpPr>
                  <p:nvPr/>
                </p:nvSpPr>
                <p:spPr bwMode="auto">
                  <a:xfrm>
                    <a:off x="2922" y="1992"/>
                    <a:ext cx="43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2" name="Line 127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3" name="Line 128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4" name="Line 129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5" name="Freeform 130"/>
                  <p:cNvSpPr>
                    <a:spLocks/>
                  </p:cNvSpPr>
                  <p:nvPr/>
                </p:nvSpPr>
                <p:spPr bwMode="auto">
                  <a:xfrm>
                    <a:off x="2922" y="2012"/>
                    <a:ext cx="43" cy="276"/>
                  </a:xfrm>
                  <a:custGeom>
                    <a:avLst/>
                    <a:gdLst>
                      <a:gd name="T0" fmla="*/ 0 w 43"/>
                      <a:gd name="T1" fmla="*/ 276 h 276"/>
                      <a:gd name="T2" fmla="*/ 11 w 43"/>
                      <a:gd name="T3" fmla="*/ 276 h 276"/>
                      <a:gd name="T4" fmla="*/ 11 w 43"/>
                      <a:gd name="T5" fmla="*/ 0 h 276"/>
                      <a:gd name="T6" fmla="*/ 43 w 43"/>
                      <a:gd name="T7" fmla="*/ 0 h 2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276">
                        <a:moveTo>
                          <a:pt x="0" y="276"/>
                        </a:moveTo>
                        <a:lnTo>
                          <a:pt x="11" y="276"/>
                        </a:lnTo>
                        <a:lnTo>
                          <a:pt x="11" y="0"/>
                        </a:lnTo>
                        <a:lnTo>
                          <a:pt x="43" y="0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6" name="Freeform 131"/>
                  <p:cNvSpPr>
                    <a:spLocks/>
                  </p:cNvSpPr>
                  <p:nvPr/>
                </p:nvSpPr>
                <p:spPr bwMode="auto">
                  <a:xfrm>
                    <a:off x="2922" y="2051"/>
                    <a:ext cx="43" cy="532"/>
                  </a:xfrm>
                  <a:custGeom>
                    <a:avLst/>
                    <a:gdLst>
                      <a:gd name="T0" fmla="*/ 0 w 43"/>
                      <a:gd name="T1" fmla="*/ 532 h 532"/>
                      <a:gd name="T2" fmla="*/ 21 w 43"/>
                      <a:gd name="T3" fmla="*/ 532 h 532"/>
                      <a:gd name="T4" fmla="*/ 21 w 43"/>
                      <a:gd name="T5" fmla="*/ 0 h 532"/>
                      <a:gd name="T6" fmla="*/ 43 w 43"/>
                      <a:gd name="T7" fmla="*/ 0 h 5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532">
                        <a:moveTo>
                          <a:pt x="0" y="532"/>
                        </a:moveTo>
                        <a:lnTo>
                          <a:pt x="21" y="532"/>
                        </a:lnTo>
                        <a:lnTo>
                          <a:pt x="21" y="0"/>
                        </a:lnTo>
                        <a:lnTo>
                          <a:pt x="43" y="0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7" name="Line 132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8" name="Line 133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9" name="Line 134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765" name="组合 764"/>
              <p:cNvGrpSpPr/>
              <p:nvPr/>
            </p:nvGrpSpPr>
            <p:grpSpPr>
              <a:xfrm>
                <a:off x="3424239" y="3962564"/>
                <a:ext cx="5066494" cy="2695576"/>
                <a:chOff x="2809876" y="2217738"/>
                <a:chExt cx="5066494" cy="2695576"/>
              </a:xfrm>
            </p:grpSpPr>
            <p:grpSp>
              <p:nvGrpSpPr>
                <p:cNvPr id="1386" name="组合 1385"/>
                <p:cNvGrpSpPr/>
                <p:nvPr/>
              </p:nvGrpSpPr>
              <p:grpSpPr>
                <a:xfrm>
                  <a:off x="5319036" y="2389419"/>
                  <a:ext cx="2557334" cy="2032547"/>
                  <a:chOff x="5319036" y="2389419"/>
                  <a:chExt cx="2557334" cy="2032547"/>
                </a:xfrm>
              </p:grpSpPr>
              <p:sp>
                <p:nvSpPr>
                  <p:cNvPr id="1507" name="矩形 1506"/>
                  <p:cNvSpPr/>
                  <p:nvPr/>
                </p:nvSpPr>
                <p:spPr>
                  <a:xfrm>
                    <a:off x="5319036" y="3281527"/>
                    <a:ext cx="619387" cy="24833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508" name="图片 1507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894334" y="2389419"/>
                    <a:ext cx="1982036" cy="203254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87" name="Group 4"/>
                <p:cNvGrpSpPr>
                  <a:grpSpLocks noChangeAspect="1"/>
                </p:cNvGrpSpPr>
                <p:nvPr/>
              </p:nvGrpSpPr>
              <p:grpSpPr bwMode="auto">
                <a:xfrm>
                  <a:off x="2809876" y="2217738"/>
                  <a:ext cx="2527300" cy="2695576"/>
                  <a:chOff x="1770" y="1397"/>
                  <a:chExt cx="1592" cy="1698"/>
                </a:xfrm>
              </p:grpSpPr>
              <p:sp>
                <p:nvSpPr>
                  <p:cNvPr id="1388" name="Rectangle 5"/>
                  <p:cNvSpPr>
                    <a:spLocks noChangeArrowheads="1"/>
                  </p:cNvSpPr>
                  <p:nvPr/>
                </p:nvSpPr>
                <p:spPr bwMode="auto">
                  <a:xfrm>
                    <a:off x="1770" y="1397"/>
                    <a:ext cx="1372" cy="148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9" name="Rectangle 6"/>
                  <p:cNvSpPr>
                    <a:spLocks noChangeArrowheads="1"/>
                  </p:cNvSpPr>
                  <p:nvPr/>
                </p:nvSpPr>
                <p:spPr bwMode="auto">
                  <a:xfrm>
                    <a:off x="1770" y="1397"/>
                    <a:ext cx="1372" cy="1486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0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1786" y="2050"/>
                    <a:ext cx="90" cy="18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1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1856" y="2233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92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1856" y="215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93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57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4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57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5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3142" y="1854"/>
                    <a:ext cx="0" cy="572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6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7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8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99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0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1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02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3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4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05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6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7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08" name="Rectangle 28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621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9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621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0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11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916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2" name="Rectangle 32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916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3" name="Rectangle 33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14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212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5" name="Rectangle 35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212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6" name="Rectangle 36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17" name="Rectangle 37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507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8" name="Rectangle 38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507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9" name="Rectangle 39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20" name="Rectangle 40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21" name="Rectangle 41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22" name="Rectangle 42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23" name="Rectangle 43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24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25" name="Rectangle 45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26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27" name="Rectangle 47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28" name="Rectangle 48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29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0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1" name="Rectangle 51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32" name="Rectangle 52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3" name="Rectangle 53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4" name="Rectangle 54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35" name="Rectangle 55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6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7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38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9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0" name="Rectangle 60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41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2" name="Rectangle 62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3" name="Rectangle 63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44" name="Oval 64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1425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5" name="Oval 65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1425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6" name="Oval 66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1440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7" name="Oval 67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1440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8" name="Oval 68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2802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9" name="Oval 69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2802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0" name="Oval 70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2817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1" name="Oval 71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2817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2" name="Oval 72"/>
                  <p:cNvSpPr>
                    <a:spLocks noChangeArrowheads="1"/>
                  </p:cNvSpPr>
                  <p:nvPr/>
                </p:nvSpPr>
                <p:spPr bwMode="auto">
                  <a:xfrm>
                    <a:off x="3063" y="2802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3" name="Oval 73"/>
                  <p:cNvSpPr>
                    <a:spLocks noChangeArrowheads="1"/>
                  </p:cNvSpPr>
                  <p:nvPr/>
                </p:nvSpPr>
                <p:spPr bwMode="auto">
                  <a:xfrm>
                    <a:off x="3063" y="2802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4" name="Oval 74"/>
                  <p:cNvSpPr>
                    <a:spLocks noChangeArrowheads="1"/>
                  </p:cNvSpPr>
                  <p:nvPr/>
                </p:nvSpPr>
                <p:spPr bwMode="auto">
                  <a:xfrm>
                    <a:off x="3076" y="2817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5" name="Oval 75"/>
                  <p:cNvSpPr>
                    <a:spLocks noChangeArrowheads="1"/>
                  </p:cNvSpPr>
                  <p:nvPr/>
                </p:nvSpPr>
                <p:spPr bwMode="auto">
                  <a:xfrm>
                    <a:off x="3076" y="2817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6" name="Oval 76"/>
                  <p:cNvSpPr>
                    <a:spLocks noChangeArrowheads="1"/>
                  </p:cNvSpPr>
                  <p:nvPr/>
                </p:nvSpPr>
                <p:spPr bwMode="auto">
                  <a:xfrm>
                    <a:off x="3067" y="1425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7" name="Oval 77"/>
                  <p:cNvSpPr>
                    <a:spLocks noChangeArrowheads="1"/>
                  </p:cNvSpPr>
                  <p:nvPr/>
                </p:nvSpPr>
                <p:spPr bwMode="auto">
                  <a:xfrm>
                    <a:off x="3067" y="1425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8" name="Oval 78"/>
                  <p:cNvSpPr>
                    <a:spLocks noChangeArrowheads="1"/>
                  </p:cNvSpPr>
                  <p:nvPr/>
                </p:nvSpPr>
                <p:spPr bwMode="auto">
                  <a:xfrm>
                    <a:off x="3080" y="1440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9" name="Oval 79"/>
                  <p:cNvSpPr>
                    <a:spLocks noChangeArrowheads="1"/>
                  </p:cNvSpPr>
                  <p:nvPr/>
                </p:nvSpPr>
                <p:spPr bwMode="auto">
                  <a:xfrm>
                    <a:off x="3080" y="1440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0" name="Rectangle 80"/>
                  <p:cNvSpPr>
                    <a:spLocks noChangeArrowheads="1"/>
                  </p:cNvSpPr>
                  <p:nvPr/>
                </p:nvSpPr>
                <p:spPr bwMode="auto">
                  <a:xfrm>
                    <a:off x="3177" y="2350"/>
                    <a:ext cx="185" cy="7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1" name="Rectangle 81"/>
                  <p:cNvSpPr>
                    <a:spLocks noChangeArrowheads="1"/>
                  </p:cNvSpPr>
                  <p:nvPr/>
                </p:nvSpPr>
                <p:spPr bwMode="auto">
                  <a:xfrm>
                    <a:off x="3177" y="2350"/>
                    <a:ext cx="185" cy="76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2" name="Rectangle 82"/>
                  <p:cNvSpPr>
                    <a:spLocks noChangeArrowheads="1"/>
                  </p:cNvSpPr>
                  <p:nvPr/>
                </p:nvSpPr>
                <p:spPr bwMode="auto">
                  <a:xfrm>
                    <a:off x="3207" y="2350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63" name="Rectangle 83"/>
                  <p:cNvSpPr>
                    <a:spLocks noChangeArrowheads="1"/>
                  </p:cNvSpPr>
                  <p:nvPr/>
                </p:nvSpPr>
                <p:spPr bwMode="auto">
                  <a:xfrm>
                    <a:off x="3252" y="1999"/>
                    <a:ext cx="110" cy="28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4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3252" y="1999"/>
                    <a:ext cx="110" cy="28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5" name="Rectangle 85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027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66" name="Rectangle 86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108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67" name="Rectangle 87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187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68" name="Line 8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32" y="2016"/>
                    <a:ext cx="20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9" name="Freeform 89"/>
                  <p:cNvSpPr>
                    <a:spLocks/>
                  </p:cNvSpPr>
                  <p:nvPr/>
                </p:nvSpPr>
                <p:spPr bwMode="auto">
                  <a:xfrm>
                    <a:off x="3213" y="2005"/>
                    <a:ext cx="21" cy="23"/>
                  </a:xfrm>
                  <a:custGeom>
                    <a:avLst/>
                    <a:gdLst>
                      <a:gd name="T0" fmla="*/ 21 w 21"/>
                      <a:gd name="T1" fmla="*/ 23 h 23"/>
                      <a:gd name="T2" fmla="*/ 0 w 21"/>
                      <a:gd name="T3" fmla="*/ 11 h 23"/>
                      <a:gd name="T4" fmla="*/ 21 w 21"/>
                      <a:gd name="T5" fmla="*/ 0 h 23"/>
                      <a:gd name="T6" fmla="*/ 21 w 21"/>
                      <a:gd name="T7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" h="23">
                        <a:moveTo>
                          <a:pt x="21" y="23"/>
                        </a:moveTo>
                        <a:lnTo>
                          <a:pt x="0" y="11"/>
                        </a:lnTo>
                        <a:lnTo>
                          <a:pt x="21" y="0"/>
                        </a:lnTo>
                        <a:lnTo>
                          <a:pt x="21" y="2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0" name="Line 9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00" y="2196"/>
                    <a:ext cx="5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1" name="Freeform 91"/>
                  <p:cNvSpPr>
                    <a:spLocks/>
                  </p:cNvSpPr>
                  <p:nvPr/>
                </p:nvSpPr>
                <p:spPr bwMode="auto">
                  <a:xfrm>
                    <a:off x="3182" y="2185"/>
                    <a:ext cx="21" cy="22"/>
                  </a:xfrm>
                  <a:custGeom>
                    <a:avLst/>
                    <a:gdLst>
                      <a:gd name="T0" fmla="*/ 21 w 21"/>
                      <a:gd name="T1" fmla="*/ 22 h 22"/>
                      <a:gd name="T2" fmla="*/ 0 w 21"/>
                      <a:gd name="T3" fmla="*/ 11 h 22"/>
                      <a:gd name="T4" fmla="*/ 21 w 21"/>
                      <a:gd name="T5" fmla="*/ 0 h 22"/>
                      <a:gd name="T6" fmla="*/ 21 w 21"/>
                      <a:gd name="T7" fmla="*/ 22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" h="22">
                        <a:moveTo>
                          <a:pt x="21" y="22"/>
                        </a:moveTo>
                        <a:lnTo>
                          <a:pt x="0" y="11"/>
                        </a:lnTo>
                        <a:lnTo>
                          <a:pt x="21" y="0"/>
                        </a:lnTo>
                        <a:lnTo>
                          <a:pt x="21" y="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2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73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3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73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4" name="Rectangle 94"/>
                  <p:cNvSpPr>
                    <a:spLocks noChangeArrowheads="1"/>
                  </p:cNvSpPr>
                  <p:nvPr/>
                </p:nvSpPr>
                <p:spPr bwMode="auto">
                  <a:xfrm>
                    <a:off x="3186" y="1865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75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1870" y="1506"/>
                    <a:ext cx="1171" cy="1268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6" name="Rectangle 104"/>
                  <p:cNvSpPr>
                    <a:spLocks noChangeArrowheads="1"/>
                  </p:cNvSpPr>
                  <p:nvPr/>
                </p:nvSpPr>
                <p:spPr bwMode="auto">
                  <a:xfrm>
                    <a:off x="2375" y="292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77" name="Rectangle 105"/>
                  <p:cNvSpPr>
                    <a:spLocks noChangeArrowheads="1"/>
                  </p:cNvSpPr>
                  <p:nvPr/>
                </p:nvSpPr>
                <p:spPr bwMode="auto">
                  <a:xfrm>
                    <a:off x="2450" y="292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78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2965" y="1941"/>
                    <a:ext cx="248" cy="123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9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2965" y="1941"/>
                    <a:ext cx="248" cy="123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80" name="Rectangle 108"/>
                  <p:cNvSpPr>
                    <a:spLocks noChangeArrowheads="1"/>
                  </p:cNvSpPr>
                  <p:nvPr/>
                </p:nvSpPr>
                <p:spPr bwMode="auto">
                  <a:xfrm>
                    <a:off x="2996" y="1953"/>
                    <a:ext cx="209" cy="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LVDS Fanout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81" name="Rectangle 109"/>
                  <p:cNvSpPr>
                    <a:spLocks noChangeArrowheads="1"/>
                  </p:cNvSpPr>
                  <p:nvPr/>
                </p:nvSpPr>
                <p:spPr bwMode="auto">
                  <a:xfrm>
                    <a:off x="3068" y="2001"/>
                    <a:ext cx="37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1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82" name="Rectangle 110"/>
                  <p:cNvSpPr>
                    <a:spLocks noChangeArrowheads="1"/>
                  </p:cNvSpPr>
                  <p:nvPr/>
                </p:nvSpPr>
                <p:spPr bwMode="auto">
                  <a:xfrm>
                    <a:off x="3086" y="2001"/>
                    <a:ext cx="2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: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83" name="Rectangle 111"/>
                  <p:cNvSpPr>
                    <a:spLocks noChangeArrowheads="1"/>
                  </p:cNvSpPr>
                  <p:nvPr/>
                </p:nvSpPr>
                <p:spPr bwMode="auto">
                  <a:xfrm>
                    <a:off x="3096" y="2001"/>
                    <a:ext cx="3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4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84" name="Rectangle 112"/>
                  <p:cNvSpPr>
                    <a:spLocks noChangeArrowheads="1"/>
                  </p:cNvSpPr>
                  <p:nvPr/>
                </p:nvSpPr>
                <p:spPr bwMode="auto">
                  <a:xfrm>
                    <a:off x="2997" y="2111"/>
                    <a:ext cx="185" cy="17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85" name="Rectangle 113"/>
                  <p:cNvSpPr>
                    <a:spLocks noChangeArrowheads="1"/>
                  </p:cNvSpPr>
                  <p:nvPr/>
                </p:nvSpPr>
                <p:spPr bwMode="auto">
                  <a:xfrm>
                    <a:off x="2997" y="2111"/>
                    <a:ext cx="185" cy="170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86" name="Rectangle 114"/>
                  <p:cNvSpPr>
                    <a:spLocks noChangeArrowheads="1"/>
                  </p:cNvSpPr>
                  <p:nvPr/>
                </p:nvSpPr>
                <p:spPr bwMode="auto">
                  <a:xfrm>
                    <a:off x="3045" y="2121"/>
                    <a:ext cx="149" cy="7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COMS 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87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038" y="2171"/>
                    <a:ext cx="126" cy="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Fanout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88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068" y="2219"/>
                    <a:ext cx="37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1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89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3086" y="2219"/>
                    <a:ext cx="2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: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90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3096" y="2219"/>
                    <a:ext cx="3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4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91" name="Line 119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2" name="Line 120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3" name="Line 121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4" name="Freeform 122"/>
                  <p:cNvSpPr>
                    <a:spLocks/>
                  </p:cNvSpPr>
                  <p:nvPr/>
                </p:nvSpPr>
                <p:spPr bwMode="auto">
                  <a:xfrm>
                    <a:off x="2922" y="1697"/>
                    <a:ext cx="43" cy="258"/>
                  </a:xfrm>
                  <a:custGeom>
                    <a:avLst/>
                    <a:gdLst>
                      <a:gd name="T0" fmla="*/ 0 w 43"/>
                      <a:gd name="T1" fmla="*/ 0 h 258"/>
                      <a:gd name="T2" fmla="*/ 11 w 43"/>
                      <a:gd name="T3" fmla="*/ 0 h 258"/>
                      <a:gd name="T4" fmla="*/ 11 w 43"/>
                      <a:gd name="T5" fmla="*/ 258 h 258"/>
                      <a:gd name="T6" fmla="*/ 43 w 43"/>
                      <a:gd name="T7" fmla="*/ 258 h 2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258">
                        <a:moveTo>
                          <a:pt x="0" y="0"/>
                        </a:moveTo>
                        <a:lnTo>
                          <a:pt x="11" y="0"/>
                        </a:lnTo>
                        <a:lnTo>
                          <a:pt x="11" y="258"/>
                        </a:lnTo>
                        <a:lnTo>
                          <a:pt x="43" y="258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5" name="Line 123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6" name="Line 124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7" name="Line 125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8" name="Line 126"/>
                  <p:cNvSpPr>
                    <a:spLocks noChangeShapeType="1"/>
                  </p:cNvSpPr>
                  <p:nvPr/>
                </p:nvSpPr>
                <p:spPr bwMode="auto">
                  <a:xfrm>
                    <a:off x="2922" y="1992"/>
                    <a:ext cx="43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9" name="Line 127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0" name="Line 128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1" name="Line 129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2" name="Freeform 130"/>
                  <p:cNvSpPr>
                    <a:spLocks/>
                  </p:cNvSpPr>
                  <p:nvPr/>
                </p:nvSpPr>
                <p:spPr bwMode="auto">
                  <a:xfrm>
                    <a:off x="2922" y="2012"/>
                    <a:ext cx="43" cy="276"/>
                  </a:xfrm>
                  <a:custGeom>
                    <a:avLst/>
                    <a:gdLst>
                      <a:gd name="T0" fmla="*/ 0 w 43"/>
                      <a:gd name="T1" fmla="*/ 276 h 276"/>
                      <a:gd name="T2" fmla="*/ 11 w 43"/>
                      <a:gd name="T3" fmla="*/ 276 h 276"/>
                      <a:gd name="T4" fmla="*/ 11 w 43"/>
                      <a:gd name="T5" fmla="*/ 0 h 276"/>
                      <a:gd name="T6" fmla="*/ 43 w 43"/>
                      <a:gd name="T7" fmla="*/ 0 h 2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276">
                        <a:moveTo>
                          <a:pt x="0" y="276"/>
                        </a:moveTo>
                        <a:lnTo>
                          <a:pt x="11" y="276"/>
                        </a:lnTo>
                        <a:lnTo>
                          <a:pt x="11" y="0"/>
                        </a:lnTo>
                        <a:lnTo>
                          <a:pt x="43" y="0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3" name="Freeform 131"/>
                  <p:cNvSpPr>
                    <a:spLocks/>
                  </p:cNvSpPr>
                  <p:nvPr/>
                </p:nvSpPr>
                <p:spPr bwMode="auto">
                  <a:xfrm>
                    <a:off x="2922" y="2051"/>
                    <a:ext cx="43" cy="532"/>
                  </a:xfrm>
                  <a:custGeom>
                    <a:avLst/>
                    <a:gdLst>
                      <a:gd name="T0" fmla="*/ 0 w 43"/>
                      <a:gd name="T1" fmla="*/ 532 h 532"/>
                      <a:gd name="T2" fmla="*/ 21 w 43"/>
                      <a:gd name="T3" fmla="*/ 532 h 532"/>
                      <a:gd name="T4" fmla="*/ 21 w 43"/>
                      <a:gd name="T5" fmla="*/ 0 h 532"/>
                      <a:gd name="T6" fmla="*/ 43 w 43"/>
                      <a:gd name="T7" fmla="*/ 0 h 5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532">
                        <a:moveTo>
                          <a:pt x="0" y="532"/>
                        </a:moveTo>
                        <a:lnTo>
                          <a:pt x="21" y="532"/>
                        </a:lnTo>
                        <a:lnTo>
                          <a:pt x="21" y="0"/>
                        </a:lnTo>
                        <a:lnTo>
                          <a:pt x="43" y="0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4" name="Line 132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5" name="Line 133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6" name="Line 134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766" name="组合 765"/>
              <p:cNvGrpSpPr/>
              <p:nvPr/>
            </p:nvGrpSpPr>
            <p:grpSpPr>
              <a:xfrm>
                <a:off x="3354792" y="3900651"/>
                <a:ext cx="5066494" cy="2695576"/>
                <a:chOff x="2809876" y="2217738"/>
                <a:chExt cx="5066494" cy="2695576"/>
              </a:xfrm>
            </p:grpSpPr>
            <p:grpSp>
              <p:nvGrpSpPr>
                <p:cNvPr id="1263" name="组合 1262"/>
                <p:cNvGrpSpPr/>
                <p:nvPr/>
              </p:nvGrpSpPr>
              <p:grpSpPr>
                <a:xfrm>
                  <a:off x="5319036" y="2389419"/>
                  <a:ext cx="2557334" cy="2032547"/>
                  <a:chOff x="5319036" y="2389419"/>
                  <a:chExt cx="2557334" cy="2032547"/>
                </a:xfrm>
              </p:grpSpPr>
              <p:sp>
                <p:nvSpPr>
                  <p:cNvPr id="1384" name="矩形 1383"/>
                  <p:cNvSpPr/>
                  <p:nvPr/>
                </p:nvSpPr>
                <p:spPr>
                  <a:xfrm>
                    <a:off x="5319036" y="3281527"/>
                    <a:ext cx="619387" cy="24833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385" name="图片 1384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894334" y="2389419"/>
                    <a:ext cx="1982036" cy="203254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64" name="Group 4"/>
                <p:cNvGrpSpPr>
                  <a:grpSpLocks noChangeAspect="1"/>
                </p:cNvGrpSpPr>
                <p:nvPr/>
              </p:nvGrpSpPr>
              <p:grpSpPr bwMode="auto">
                <a:xfrm>
                  <a:off x="2809876" y="2217738"/>
                  <a:ext cx="2527300" cy="2695576"/>
                  <a:chOff x="1770" y="1397"/>
                  <a:chExt cx="1592" cy="1698"/>
                </a:xfrm>
              </p:grpSpPr>
              <p:sp>
                <p:nvSpPr>
                  <p:cNvPr id="1265" name="Rectangle 5"/>
                  <p:cNvSpPr>
                    <a:spLocks noChangeArrowheads="1"/>
                  </p:cNvSpPr>
                  <p:nvPr/>
                </p:nvSpPr>
                <p:spPr bwMode="auto">
                  <a:xfrm>
                    <a:off x="1770" y="1397"/>
                    <a:ext cx="1372" cy="148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6" name="Rectangle 6"/>
                  <p:cNvSpPr>
                    <a:spLocks noChangeArrowheads="1"/>
                  </p:cNvSpPr>
                  <p:nvPr/>
                </p:nvSpPr>
                <p:spPr bwMode="auto">
                  <a:xfrm>
                    <a:off x="1770" y="1397"/>
                    <a:ext cx="1372" cy="1486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7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1786" y="2050"/>
                    <a:ext cx="90" cy="18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8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1856" y="2233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69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1856" y="215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70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57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1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57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2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3142" y="1854"/>
                    <a:ext cx="0" cy="572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3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4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5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76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7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8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79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0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1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82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3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4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85" name="Rectangle 28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621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6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621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7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88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916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9" name="Rectangle 32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916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0" name="Rectangle 33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91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212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2" name="Rectangle 35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212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3" name="Rectangle 36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94" name="Rectangle 37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507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5" name="Rectangle 38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507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6" name="Rectangle 39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97" name="Rectangle 40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8" name="Rectangle 41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9" name="Rectangle 42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00" name="Rectangle 43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1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2" name="Rectangle 45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03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4" name="Rectangle 47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5" name="Rectangle 48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06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7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8" name="Rectangle 51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09" name="Rectangle 52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0" name="Rectangle 53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1" name="Rectangle 54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12" name="Rectangle 55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3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4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15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6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7" name="Rectangle 60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18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9" name="Rectangle 62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0" name="Rectangle 63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21" name="Oval 64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1425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2" name="Oval 65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1425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3" name="Oval 66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1440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4" name="Oval 67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1440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5" name="Oval 68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2802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6" name="Oval 69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2802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7" name="Oval 70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2817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8" name="Oval 71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2817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9" name="Oval 72"/>
                  <p:cNvSpPr>
                    <a:spLocks noChangeArrowheads="1"/>
                  </p:cNvSpPr>
                  <p:nvPr/>
                </p:nvSpPr>
                <p:spPr bwMode="auto">
                  <a:xfrm>
                    <a:off x="3063" y="2802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0" name="Oval 73"/>
                  <p:cNvSpPr>
                    <a:spLocks noChangeArrowheads="1"/>
                  </p:cNvSpPr>
                  <p:nvPr/>
                </p:nvSpPr>
                <p:spPr bwMode="auto">
                  <a:xfrm>
                    <a:off x="3063" y="2802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1" name="Oval 74"/>
                  <p:cNvSpPr>
                    <a:spLocks noChangeArrowheads="1"/>
                  </p:cNvSpPr>
                  <p:nvPr/>
                </p:nvSpPr>
                <p:spPr bwMode="auto">
                  <a:xfrm>
                    <a:off x="3076" y="2817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2" name="Oval 75"/>
                  <p:cNvSpPr>
                    <a:spLocks noChangeArrowheads="1"/>
                  </p:cNvSpPr>
                  <p:nvPr/>
                </p:nvSpPr>
                <p:spPr bwMode="auto">
                  <a:xfrm>
                    <a:off x="3076" y="2817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3" name="Oval 76"/>
                  <p:cNvSpPr>
                    <a:spLocks noChangeArrowheads="1"/>
                  </p:cNvSpPr>
                  <p:nvPr/>
                </p:nvSpPr>
                <p:spPr bwMode="auto">
                  <a:xfrm>
                    <a:off x="3067" y="1425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4" name="Oval 77"/>
                  <p:cNvSpPr>
                    <a:spLocks noChangeArrowheads="1"/>
                  </p:cNvSpPr>
                  <p:nvPr/>
                </p:nvSpPr>
                <p:spPr bwMode="auto">
                  <a:xfrm>
                    <a:off x="3067" y="1425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5" name="Oval 78"/>
                  <p:cNvSpPr>
                    <a:spLocks noChangeArrowheads="1"/>
                  </p:cNvSpPr>
                  <p:nvPr/>
                </p:nvSpPr>
                <p:spPr bwMode="auto">
                  <a:xfrm>
                    <a:off x="3080" y="1440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6" name="Oval 79"/>
                  <p:cNvSpPr>
                    <a:spLocks noChangeArrowheads="1"/>
                  </p:cNvSpPr>
                  <p:nvPr/>
                </p:nvSpPr>
                <p:spPr bwMode="auto">
                  <a:xfrm>
                    <a:off x="3080" y="1440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7" name="Rectangle 80"/>
                  <p:cNvSpPr>
                    <a:spLocks noChangeArrowheads="1"/>
                  </p:cNvSpPr>
                  <p:nvPr/>
                </p:nvSpPr>
                <p:spPr bwMode="auto">
                  <a:xfrm>
                    <a:off x="3177" y="2350"/>
                    <a:ext cx="185" cy="7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8" name="Rectangle 81"/>
                  <p:cNvSpPr>
                    <a:spLocks noChangeArrowheads="1"/>
                  </p:cNvSpPr>
                  <p:nvPr/>
                </p:nvSpPr>
                <p:spPr bwMode="auto">
                  <a:xfrm>
                    <a:off x="3177" y="2350"/>
                    <a:ext cx="185" cy="76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9" name="Rectangle 82"/>
                  <p:cNvSpPr>
                    <a:spLocks noChangeArrowheads="1"/>
                  </p:cNvSpPr>
                  <p:nvPr/>
                </p:nvSpPr>
                <p:spPr bwMode="auto">
                  <a:xfrm>
                    <a:off x="3207" y="2350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40" name="Rectangle 83"/>
                  <p:cNvSpPr>
                    <a:spLocks noChangeArrowheads="1"/>
                  </p:cNvSpPr>
                  <p:nvPr/>
                </p:nvSpPr>
                <p:spPr bwMode="auto">
                  <a:xfrm>
                    <a:off x="3252" y="1999"/>
                    <a:ext cx="110" cy="28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1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3252" y="1999"/>
                    <a:ext cx="110" cy="28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2" name="Rectangle 85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027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43" name="Rectangle 86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108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44" name="Rectangle 87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187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45" name="Line 8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32" y="2016"/>
                    <a:ext cx="20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6" name="Freeform 89"/>
                  <p:cNvSpPr>
                    <a:spLocks/>
                  </p:cNvSpPr>
                  <p:nvPr/>
                </p:nvSpPr>
                <p:spPr bwMode="auto">
                  <a:xfrm>
                    <a:off x="3213" y="2005"/>
                    <a:ext cx="21" cy="23"/>
                  </a:xfrm>
                  <a:custGeom>
                    <a:avLst/>
                    <a:gdLst>
                      <a:gd name="T0" fmla="*/ 21 w 21"/>
                      <a:gd name="T1" fmla="*/ 23 h 23"/>
                      <a:gd name="T2" fmla="*/ 0 w 21"/>
                      <a:gd name="T3" fmla="*/ 11 h 23"/>
                      <a:gd name="T4" fmla="*/ 21 w 21"/>
                      <a:gd name="T5" fmla="*/ 0 h 23"/>
                      <a:gd name="T6" fmla="*/ 21 w 21"/>
                      <a:gd name="T7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" h="23">
                        <a:moveTo>
                          <a:pt x="21" y="23"/>
                        </a:moveTo>
                        <a:lnTo>
                          <a:pt x="0" y="11"/>
                        </a:lnTo>
                        <a:lnTo>
                          <a:pt x="21" y="0"/>
                        </a:lnTo>
                        <a:lnTo>
                          <a:pt x="21" y="2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7" name="Line 9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00" y="2196"/>
                    <a:ext cx="5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8" name="Freeform 91"/>
                  <p:cNvSpPr>
                    <a:spLocks/>
                  </p:cNvSpPr>
                  <p:nvPr/>
                </p:nvSpPr>
                <p:spPr bwMode="auto">
                  <a:xfrm>
                    <a:off x="3182" y="2185"/>
                    <a:ext cx="21" cy="22"/>
                  </a:xfrm>
                  <a:custGeom>
                    <a:avLst/>
                    <a:gdLst>
                      <a:gd name="T0" fmla="*/ 21 w 21"/>
                      <a:gd name="T1" fmla="*/ 22 h 22"/>
                      <a:gd name="T2" fmla="*/ 0 w 21"/>
                      <a:gd name="T3" fmla="*/ 11 h 22"/>
                      <a:gd name="T4" fmla="*/ 21 w 21"/>
                      <a:gd name="T5" fmla="*/ 0 h 22"/>
                      <a:gd name="T6" fmla="*/ 21 w 21"/>
                      <a:gd name="T7" fmla="*/ 22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" h="22">
                        <a:moveTo>
                          <a:pt x="21" y="22"/>
                        </a:moveTo>
                        <a:lnTo>
                          <a:pt x="0" y="11"/>
                        </a:lnTo>
                        <a:lnTo>
                          <a:pt x="21" y="0"/>
                        </a:lnTo>
                        <a:lnTo>
                          <a:pt x="21" y="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9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73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0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73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1" name="Rectangle 94"/>
                  <p:cNvSpPr>
                    <a:spLocks noChangeArrowheads="1"/>
                  </p:cNvSpPr>
                  <p:nvPr/>
                </p:nvSpPr>
                <p:spPr bwMode="auto">
                  <a:xfrm>
                    <a:off x="3186" y="1865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52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1870" y="1506"/>
                    <a:ext cx="1171" cy="1268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3" name="Rectangle 104"/>
                  <p:cNvSpPr>
                    <a:spLocks noChangeArrowheads="1"/>
                  </p:cNvSpPr>
                  <p:nvPr/>
                </p:nvSpPr>
                <p:spPr bwMode="auto">
                  <a:xfrm>
                    <a:off x="2375" y="292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54" name="Rectangle 105"/>
                  <p:cNvSpPr>
                    <a:spLocks noChangeArrowheads="1"/>
                  </p:cNvSpPr>
                  <p:nvPr/>
                </p:nvSpPr>
                <p:spPr bwMode="auto">
                  <a:xfrm>
                    <a:off x="2450" y="292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55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2965" y="1941"/>
                    <a:ext cx="248" cy="123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6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2965" y="1941"/>
                    <a:ext cx="248" cy="123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7" name="Rectangle 108"/>
                  <p:cNvSpPr>
                    <a:spLocks noChangeArrowheads="1"/>
                  </p:cNvSpPr>
                  <p:nvPr/>
                </p:nvSpPr>
                <p:spPr bwMode="auto">
                  <a:xfrm>
                    <a:off x="2996" y="1953"/>
                    <a:ext cx="209" cy="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LVDS Fanout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58" name="Rectangle 109"/>
                  <p:cNvSpPr>
                    <a:spLocks noChangeArrowheads="1"/>
                  </p:cNvSpPr>
                  <p:nvPr/>
                </p:nvSpPr>
                <p:spPr bwMode="auto">
                  <a:xfrm>
                    <a:off x="3068" y="2001"/>
                    <a:ext cx="37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1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59" name="Rectangle 110"/>
                  <p:cNvSpPr>
                    <a:spLocks noChangeArrowheads="1"/>
                  </p:cNvSpPr>
                  <p:nvPr/>
                </p:nvSpPr>
                <p:spPr bwMode="auto">
                  <a:xfrm>
                    <a:off x="3086" y="2001"/>
                    <a:ext cx="2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: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60" name="Rectangle 111"/>
                  <p:cNvSpPr>
                    <a:spLocks noChangeArrowheads="1"/>
                  </p:cNvSpPr>
                  <p:nvPr/>
                </p:nvSpPr>
                <p:spPr bwMode="auto">
                  <a:xfrm>
                    <a:off x="3096" y="2001"/>
                    <a:ext cx="3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4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61" name="Rectangle 112"/>
                  <p:cNvSpPr>
                    <a:spLocks noChangeArrowheads="1"/>
                  </p:cNvSpPr>
                  <p:nvPr/>
                </p:nvSpPr>
                <p:spPr bwMode="auto">
                  <a:xfrm>
                    <a:off x="2997" y="2111"/>
                    <a:ext cx="185" cy="17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2" name="Rectangle 113"/>
                  <p:cNvSpPr>
                    <a:spLocks noChangeArrowheads="1"/>
                  </p:cNvSpPr>
                  <p:nvPr/>
                </p:nvSpPr>
                <p:spPr bwMode="auto">
                  <a:xfrm>
                    <a:off x="2997" y="2111"/>
                    <a:ext cx="185" cy="170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3" name="Rectangle 114"/>
                  <p:cNvSpPr>
                    <a:spLocks noChangeArrowheads="1"/>
                  </p:cNvSpPr>
                  <p:nvPr/>
                </p:nvSpPr>
                <p:spPr bwMode="auto">
                  <a:xfrm>
                    <a:off x="3045" y="2121"/>
                    <a:ext cx="149" cy="7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COMS 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64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038" y="2171"/>
                    <a:ext cx="126" cy="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Fanout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65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068" y="2219"/>
                    <a:ext cx="37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1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66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3086" y="2219"/>
                    <a:ext cx="2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: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67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3096" y="2219"/>
                    <a:ext cx="3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4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68" name="Line 119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9" name="Line 120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0" name="Line 121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1" name="Freeform 122"/>
                  <p:cNvSpPr>
                    <a:spLocks/>
                  </p:cNvSpPr>
                  <p:nvPr/>
                </p:nvSpPr>
                <p:spPr bwMode="auto">
                  <a:xfrm>
                    <a:off x="2922" y="1697"/>
                    <a:ext cx="43" cy="258"/>
                  </a:xfrm>
                  <a:custGeom>
                    <a:avLst/>
                    <a:gdLst>
                      <a:gd name="T0" fmla="*/ 0 w 43"/>
                      <a:gd name="T1" fmla="*/ 0 h 258"/>
                      <a:gd name="T2" fmla="*/ 11 w 43"/>
                      <a:gd name="T3" fmla="*/ 0 h 258"/>
                      <a:gd name="T4" fmla="*/ 11 w 43"/>
                      <a:gd name="T5" fmla="*/ 258 h 258"/>
                      <a:gd name="T6" fmla="*/ 43 w 43"/>
                      <a:gd name="T7" fmla="*/ 258 h 2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258">
                        <a:moveTo>
                          <a:pt x="0" y="0"/>
                        </a:moveTo>
                        <a:lnTo>
                          <a:pt x="11" y="0"/>
                        </a:lnTo>
                        <a:lnTo>
                          <a:pt x="11" y="258"/>
                        </a:lnTo>
                        <a:lnTo>
                          <a:pt x="43" y="258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2" name="Line 123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3" name="Line 124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4" name="Line 125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5" name="Line 126"/>
                  <p:cNvSpPr>
                    <a:spLocks noChangeShapeType="1"/>
                  </p:cNvSpPr>
                  <p:nvPr/>
                </p:nvSpPr>
                <p:spPr bwMode="auto">
                  <a:xfrm>
                    <a:off x="2922" y="1992"/>
                    <a:ext cx="43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6" name="Line 127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7" name="Line 128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8" name="Line 129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9" name="Freeform 130"/>
                  <p:cNvSpPr>
                    <a:spLocks/>
                  </p:cNvSpPr>
                  <p:nvPr/>
                </p:nvSpPr>
                <p:spPr bwMode="auto">
                  <a:xfrm>
                    <a:off x="2922" y="2012"/>
                    <a:ext cx="43" cy="276"/>
                  </a:xfrm>
                  <a:custGeom>
                    <a:avLst/>
                    <a:gdLst>
                      <a:gd name="T0" fmla="*/ 0 w 43"/>
                      <a:gd name="T1" fmla="*/ 276 h 276"/>
                      <a:gd name="T2" fmla="*/ 11 w 43"/>
                      <a:gd name="T3" fmla="*/ 276 h 276"/>
                      <a:gd name="T4" fmla="*/ 11 w 43"/>
                      <a:gd name="T5" fmla="*/ 0 h 276"/>
                      <a:gd name="T6" fmla="*/ 43 w 43"/>
                      <a:gd name="T7" fmla="*/ 0 h 2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276">
                        <a:moveTo>
                          <a:pt x="0" y="276"/>
                        </a:moveTo>
                        <a:lnTo>
                          <a:pt x="11" y="276"/>
                        </a:lnTo>
                        <a:lnTo>
                          <a:pt x="11" y="0"/>
                        </a:lnTo>
                        <a:lnTo>
                          <a:pt x="43" y="0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0" name="Freeform 131"/>
                  <p:cNvSpPr>
                    <a:spLocks/>
                  </p:cNvSpPr>
                  <p:nvPr/>
                </p:nvSpPr>
                <p:spPr bwMode="auto">
                  <a:xfrm>
                    <a:off x="2922" y="2051"/>
                    <a:ext cx="43" cy="532"/>
                  </a:xfrm>
                  <a:custGeom>
                    <a:avLst/>
                    <a:gdLst>
                      <a:gd name="T0" fmla="*/ 0 w 43"/>
                      <a:gd name="T1" fmla="*/ 532 h 532"/>
                      <a:gd name="T2" fmla="*/ 21 w 43"/>
                      <a:gd name="T3" fmla="*/ 532 h 532"/>
                      <a:gd name="T4" fmla="*/ 21 w 43"/>
                      <a:gd name="T5" fmla="*/ 0 h 532"/>
                      <a:gd name="T6" fmla="*/ 43 w 43"/>
                      <a:gd name="T7" fmla="*/ 0 h 5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532">
                        <a:moveTo>
                          <a:pt x="0" y="532"/>
                        </a:moveTo>
                        <a:lnTo>
                          <a:pt x="21" y="532"/>
                        </a:lnTo>
                        <a:lnTo>
                          <a:pt x="21" y="0"/>
                        </a:lnTo>
                        <a:lnTo>
                          <a:pt x="43" y="0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1" name="Line 132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2" name="Line 133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3" name="Line 134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767" name="组合 766"/>
              <p:cNvGrpSpPr/>
              <p:nvPr/>
            </p:nvGrpSpPr>
            <p:grpSpPr>
              <a:xfrm>
                <a:off x="3280179" y="3838738"/>
                <a:ext cx="5066494" cy="2695576"/>
                <a:chOff x="2809876" y="2217738"/>
                <a:chExt cx="5066494" cy="2695576"/>
              </a:xfrm>
            </p:grpSpPr>
            <p:grpSp>
              <p:nvGrpSpPr>
                <p:cNvPr id="1140" name="组合 1139"/>
                <p:cNvGrpSpPr/>
                <p:nvPr/>
              </p:nvGrpSpPr>
              <p:grpSpPr>
                <a:xfrm>
                  <a:off x="5319036" y="2389419"/>
                  <a:ext cx="2557334" cy="2032547"/>
                  <a:chOff x="5319036" y="2389419"/>
                  <a:chExt cx="2557334" cy="2032547"/>
                </a:xfrm>
              </p:grpSpPr>
              <p:sp>
                <p:nvSpPr>
                  <p:cNvPr id="1261" name="矩形 1260"/>
                  <p:cNvSpPr/>
                  <p:nvPr/>
                </p:nvSpPr>
                <p:spPr>
                  <a:xfrm>
                    <a:off x="5319036" y="3281527"/>
                    <a:ext cx="619387" cy="24833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262" name="图片 1261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894334" y="2389419"/>
                    <a:ext cx="1982036" cy="203254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41" name="Group 4"/>
                <p:cNvGrpSpPr>
                  <a:grpSpLocks noChangeAspect="1"/>
                </p:cNvGrpSpPr>
                <p:nvPr/>
              </p:nvGrpSpPr>
              <p:grpSpPr bwMode="auto">
                <a:xfrm>
                  <a:off x="2809876" y="2217738"/>
                  <a:ext cx="2527300" cy="2695576"/>
                  <a:chOff x="1770" y="1397"/>
                  <a:chExt cx="1592" cy="1698"/>
                </a:xfrm>
              </p:grpSpPr>
              <p:sp>
                <p:nvSpPr>
                  <p:cNvPr id="1142" name="Rectangle 5"/>
                  <p:cNvSpPr>
                    <a:spLocks noChangeArrowheads="1"/>
                  </p:cNvSpPr>
                  <p:nvPr/>
                </p:nvSpPr>
                <p:spPr bwMode="auto">
                  <a:xfrm>
                    <a:off x="1770" y="1397"/>
                    <a:ext cx="1372" cy="148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3" name="Rectangle 6"/>
                  <p:cNvSpPr>
                    <a:spLocks noChangeArrowheads="1"/>
                  </p:cNvSpPr>
                  <p:nvPr/>
                </p:nvSpPr>
                <p:spPr bwMode="auto">
                  <a:xfrm>
                    <a:off x="1770" y="1397"/>
                    <a:ext cx="1372" cy="1486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4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1786" y="2050"/>
                    <a:ext cx="90" cy="18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5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1856" y="2233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46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1856" y="215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47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57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8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57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9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3142" y="1854"/>
                    <a:ext cx="0" cy="572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0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1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2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53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4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5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56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7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8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59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0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1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62" name="Rectangle 28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621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3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621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4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65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916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6" name="Rectangle 32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916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7" name="Rectangle 33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68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212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9" name="Rectangle 35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212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70" name="Rectangle 36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71" name="Rectangle 37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507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72" name="Rectangle 38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507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73" name="Rectangle 39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74" name="Rectangle 40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75" name="Rectangle 41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76" name="Rectangle 42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77" name="Rectangle 43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78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79" name="Rectangle 45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80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1" name="Rectangle 47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2" name="Rectangle 48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83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4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5" name="Rectangle 51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86" name="Rectangle 52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7" name="Rectangle 53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8" name="Rectangle 54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89" name="Rectangle 55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0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1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92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3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4" name="Rectangle 60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95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6" name="Rectangle 62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7" name="Rectangle 63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98" name="Oval 64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1425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9" name="Oval 65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1425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0" name="Oval 66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1440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1" name="Oval 67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1440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2" name="Oval 68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2802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3" name="Oval 69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2802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4" name="Oval 70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2817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5" name="Oval 71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2817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6" name="Oval 72"/>
                  <p:cNvSpPr>
                    <a:spLocks noChangeArrowheads="1"/>
                  </p:cNvSpPr>
                  <p:nvPr/>
                </p:nvSpPr>
                <p:spPr bwMode="auto">
                  <a:xfrm>
                    <a:off x="3063" y="2802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7" name="Oval 73"/>
                  <p:cNvSpPr>
                    <a:spLocks noChangeArrowheads="1"/>
                  </p:cNvSpPr>
                  <p:nvPr/>
                </p:nvSpPr>
                <p:spPr bwMode="auto">
                  <a:xfrm>
                    <a:off x="3063" y="2802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8" name="Oval 74"/>
                  <p:cNvSpPr>
                    <a:spLocks noChangeArrowheads="1"/>
                  </p:cNvSpPr>
                  <p:nvPr/>
                </p:nvSpPr>
                <p:spPr bwMode="auto">
                  <a:xfrm>
                    <a:off x="3076" y="2817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9" name="Oval 75"/>
                  <p:cNvSpPr>
                    <a:spLocks noChangeArrowheads="1"/>
                  </p:cNvSpPr>
                  <p:nvPr/>
                </p:nvSpPr>
                <p:spPr bwMode="auto">
                  <a:xfrm>
                    <a:off x="3076" y="2817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0" name="Oval 76"/>
                  <p:cNvSpPr>
                    <a:spLocks noChangeArrowheads="1"/>
                  </p:cNvSpPr>
                  <p:nvPr/>
                </p:nvSpPr>
                <p:spPr bwMode="auto">
                  <a:xfrm>
                    <a:off x="3067" y="1425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1" name="Oval 77"/>
                  <p:cNvSpPr>
                    <a:spLocks noChangeArrowheads="1"/>
                  </p:cNvSpPr>
                  <p:nvPr/>
                </p:nvSpPr>
                <p:spPr bwMode="auto">
                  <a:xfrm>
                    <a:off x="3067" y="1425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2" name="Oval 78"/>
                  <p:cNvSpPr>
                    <a:spLocks noChangeArrowheads="1"/>
                  </p:cNvSpPr>
                  <p:nvPr/>
                </p:nvSpPr>
                <p:spPr bwMode="auto">
                  <a:xfrm>
                    <a:off x="3080" y="1440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3" name="Oval 79"/>
                  <p:cNvSpPr>
                    <a:spLocks noChangeArrowheads="1"/>
                  </p:cNvSpPr>
                  <p:nvPr/>
                </p:nvSpPr>
                <p:spPr bwMode="auto">
                  <a:xfrm>
                    <a:off x="3080" y="1440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4" name="Rectangle 80"/>
                  <p:cNvSpPr>
                    <a:spLocks noChangeArrowheads="1"/>
                  </p:cNvSpPr>
                  <p:nvPr/>
                </p:nvSpPr>
                <p:spPr bwMode="auto">
                  <a:xfrm>
                    <a:off x="3177" y="2350"/>
                    <a:ext cx="185" cy="7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5" name="Rectangle 81"/>
                  <p:cNvSpPr>
                    <a:spLocks noChangeArrowheads="1"/>
                  </p:cNvSpPr>
                  <p:nvPr/>
                </p:nvSpPr>
                <p:spPr bwMode="auto">
                  <a:xfrm>
                    <a:off x="3177" y="2350"/>
                    <a:ext cx="185" cy="76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6" name="Rectangle 82"/>
                  <p:cNvSpPr>
                    <a:spLocks noChangeArrowheads="1"/>
                  </p:cNvSpPr>
                  <p:nvPr/>
                </p:nvSpPr>
                <p:spPr bwMode="auto">
                  <a:xfrm>
                    <a:off x="3207" y="2350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17" name="Rectangle 83"/>
                  <p:cNvSpPr>
                    <a:spLocks noChangeArrowheads="1"/>
                  </p:cNvSpPr>
                  <p:nvPr/>
                </p:nvSpPr>
                <p:spPr bwMode="auto">
                  <a:xfrm>
                    <a:off x="3252" y="1999"/>
                    <a:ext cx="110" cy="28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8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3252" y="1999"/>
                    <a:ext cx="110" cy="28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9" name="Rectangle 85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027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20" name="Rectangle 86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108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21" name="Rectangle 87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187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22" name="Line 8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32" y="2016"/>
                    <a:ext cx="20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3" name="Freeform 89"/>
                  <p:cNvSpPr>
                    <a:spLocks/>
                  </p:cNvSpPr>
                  <p:nvPr/>
                </p:nvSpPr>
                <p:spPr bwMode="auto">
                  <a:xfrm>
                    <a:off x="3213" y="2005"/>
                    <a:ext cx="21" cy="23"/>
                  </a:xfrm>
                  <a:custGeom>
                    <a:avLst/>
                    <a:gdLst>
                      <a:gd name="T0" fmla="*/ 21 w 21"/>
                      <a:gd name="T1" fmla="*/ 23 h 23"/>
                      <a:gd name="T2" fmla="*/ 0 w 21"/>
                      <a:gd name="T3" fmla="*/ 11 h 23"/>
                      <a:gd name="T4" fmla="*/ 21 w 21"/>
                      <a:gd name="T5" fmla="*/ 0 h 23"/>
                      <a:gd name="T6" fmla="*/ 21 w 21"/>
                      <a:gd name="T7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" h="23">
                        <a:moveTo>
                          <a:pt x="21" y="23"/>
                        </a:moveTo>
                        <a:lnTo>
                          <a:pt x="0" y="11"/>
                        </a:lnTo>
                        <a:lnTo>
                          <a:pt x="21" y="0"/>
                        </a:lnTo>
                        <a:lnTo>
                          <a:pt x="21" y="2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4" name="Line 9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00" y="2196"/>
                    <a:ext cx="5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5" name="Freeform 91"/>
                  <p:cNvSpPr>
                    <a:spLocks/>
                  </p:cNvSpPr>
                  <p:nvPr/>
                </p:nvSpPr>
                <p:spPr bwMode="auto">
                  <a:xfrm>
                    <a:off x="3182" y="2185"/>
                    <a:ext cx="21" cy="22"/>
                  </a:xfrm>
                  <a:custGeom>
                    <a:avLst/>
                    <a:gdLst>
                      <a:gd name="T0" fmla="*/ 21 w 21"/>
                      <a:gd name="T1" fmla="*/ 22 h 22"/>
                      <a:gd name="T2" fmla="*/ 0 w 21"/>
                      <a:gd name="T3" fmla="*/ 11 h 22"/>
                      <a:gd name="T4" fmla="*/ 21 w 21"/>
                      <a:gd name="T5" fmla="*/ 0 h 22"/>
                      <a:gd name="T6" fmla="*/ 21 w 21"/>
                      <a:gd name="T7" fmla="*/ 22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" h="22">
                        <a:moveTo>
                          <a:pt x="21" y="22"/>
                        </a:moveTo>
                        <a:lnTo>
                          <a:pt x="0" y="11"/>
                        </a:lnTo>
                        <a:lnTo>
                          <a:pt x="21" y="0"/>
                        </a:lnTo>
                        <a:lnTo>
                          <a:pt x="21" y="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6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73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7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73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8" name="Rectangle 94"/>
                  <p:cNvSpPr>
                    <a:spLocks noChangeArrowheads="1"/>
                  </p:cNvSpPr>
                  <p:nvPr/>
                </p:nvSpPr>
                <p:spPr bwMode="auto">
                  <a:xfrm>
                    <a:off x="3186" y="1865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29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1870" y="1506"/>
                    <a:ext cx="1171" cy="1268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0" name="Rectangle 104"/>
                  <p:cNvSpPr>
                    <a:spLocks noChangeArrowheads="1"/>
                  </p:cNvSpPr>
                  <p:nvPr/>
                </p:nvSpPr>
                <p:spPr bwMode="auto">
                  <a:xfrm>
                    <a:off x="2375" y="292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31" name="Rectangle 105"/>
                  <p:cNvSpPr>
                    <a:spLocks noChangeArrowheads="1"/>
                  </p:cNvSpPr>
                  <p:nvPr/>
                </p:nvSpPr>
                <p:spPr bwMode="auto">
                  <a:xfrm>
                    <a:off x="2450" y="292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32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2965" y="1941"/>
                    <a:ext cx="248" cy="123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3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2965" y="1941"/>
                    <a:ext cx="248" cy="123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4" name="Rectangle 108"/>
                  <p:cNvSpPr>
                    <a:spLocks noChangeArrowheads="1"/>
                  </p:cNvSpPr>
                  <p:nvPr/>
                </p:nvSpPr>
                <p:spPr bwMode="auto">
                  <a:xfrm>
                    <a:off x="2996" y="1953"/>
                    <a:ext cx="209" cy="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LVDS Fanout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35" name="Rectangle 109"/>
                  <p:cNvSpPr>
                    <a:spLocks noChangeArrowheads="1"/>
                  </p:cNvSpPr>
                  <p:nvPr/>
                </p:nvSpPr>
                <p:spPr bwMode="auto">
                  <a:xfrm>
                    <a:off x="3068" y="2001"/>
                    <a:ext cx="37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1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36" name="Rectangle 110"/>
                  <p:cNvSpPr>
                    <a:spLocks noChangeArrowheads="1"/>
                  </p:cNvSpPr>
                  <p:nvPr/>
                </p:nvSpPr>
                <p:spPr bwMode="auto">
                  <a:xfrm>
                    <a:off x="3086" y="2001"/>
                    <a:ext cx="2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: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37" name="Rectangle 111"/>
                  <p:cNvSpPr>
                    <a:spLocks noChangeArrowheads="1"/>
                  </p:cNvSpPr>
                  <p:nvPr/>
                </p:nvSpPr>
                <p:spPr bwMode="auto">
                  <a:xfrm>
                    <a:off x="3096" y="2001"/>
                    <a:ext cx="3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4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38" name="Rectangle 112"/>
                  <p:cNvSpPr>
                    <a:spLocks noChangeArrowheads="1"/>
                  </p:cNvSpPr>
                  <p:nvPr/>
                </p:nvSpPr>
                <p:spPr bwMode="auto">
                  <a:xfrm>
                    <a:off x="2997" y="2111"/>
                    <a:ext cx="185" cy="17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9" name="Rectangle 113"/>
                  <p:cNvSpPr>
                    <a:spLocks noChangeArrowheads="1"/>
                  </p:cNvSpPr>
                  <p:nvPr/>
                </p:nvSpPr>
                <p:spPr bwMode="auto">
                  <a:xfrm>
                    <a:off x="2997" y="2111"/>
                    <a:ext cx="185" cy="170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0" name="Rectangle 114"/>
                  <p:cNvSpPr>
                    <a:spLocks noChangeArrowheads="1"/>
                  </p:cNvSpPr>
                  <p:nvPr/>
                </p:nvSpPr>
                <p:spPr bwMode="auto">
                  <a:xfrm>
                    <a:off x="3045" y="2121"/>
                    <a:ext cx="149" cy="7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COMS 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41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038" y="2171"/>
                    <a:ext cx="126" cy="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Fanout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42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068" y="2219"/>
                    <a:ext cx="37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1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43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3086" y="2219"/>
                    <a:ext cx="2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: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44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3096" y="2219"/>
                    <a:ext cx="3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4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45" name="Line 119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6" name="Line 120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7" name="Line 121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8" name="Freeform 122"/>
                  <p:cNvSpPr>
                    <a:spLocks/>
                  </p:cNvSpPr>
                  <p:nvPr/>
                </p:nvSpPr>
                <p:spPr bwMode="auto">
                  <a:xfrm>
                    <a:off x="2922" y="1697"/>
                    <a:ext cx="43" cy="258"/>
                  </a:xfrm>
                  <a:custGeom>
                    <a:avLst/>
                    <a:gdLst>
                      <a:gd name="T0" fmla="*/ 0 w 43"/>
                      <a:gd name="T1" fmla="*/ 0 h 258"/>
                      <a:gd name="T2" fmla="*/ 11 w 43"/>
                      <a:gd name="T3" fmla="*/ 0 h 258"/>
                      <a:gd name="T4" fmla="*/ 11 w 43"/>
                      <a:gd name="T5" fmla="*/ 258 h 258"/>
                      <a:gd name="T6" fmla="*/ 43 w 43"/>
                      <a:gd name="T7" fmla="*/ 258 h 2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258">
                        <a:moveTo>
                          <a:pt x="0" y="0"/>
                        </a:moveTo>
                        <a:lnTo>
                          <a:pt x="11" y="0"/>
                        </a:lnTo>
                        <a:lnTo>
                          <a:pt x="11" y="258"/>
                        </a:lnTo>
                        <a:lnTo>
                          <a:pt x="43" y="258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9" name="Line 123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0" name="Line 124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1" name="Line 125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2" name="Line 126"/>
                  <p:cNvSpPr>
                    <a:spLocks noChangeShapeType="1"/>
                  </p:cNvSpPr>
                  <p:nvPr/>
                </p:nvSpPr>
                <p:spPr bwMode="auto">
                  <a:xfrm>
                    <a:off x="2922" y="1992"/>
                    <a:ext cx="43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3" name="Line 127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4" name="Line 128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5" name="Line 129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6" name="Freeform 130"/>
                  <p:cNvSpPr>
                    <a:spLocks/>
                  </p:cNvSpPr>
                  <p:nvPr/>
                </p:nvSpPr>
                <p:spPr bwMode="auto">
                  <a:xfrm>
                    <a:off x="2922" y="2012"/>
                    <a:ext cx="43" cy="276"/>
                  </a:xfrm>
                  <a:custGeom>
                    <a:avLst/>
                    <a:gdLst>
                      <a:gd name="T0" fmla="*/ 0 w 43"/>
                      <a:gd name="T1" fmla="*/ 276 h 276"/>
                      <a:gd name="T2" fmla="*/ 11 w 43"/>
                      <a:gd name="T3" fmla="*/ 276 h 276"/>
                      <a:gd name="T4" fmla="*/ 11 w 43"/>
                      <a:gd name="T5" fmla="*/ 0 h 276"/>
                      <a:gd name="T6" fmla="*/ 43 w 43"/>
                      <a:gd name="T7" fmla="*/ 0 h 2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276">
                        <a:moveTo>
                          <a:pt x="0" y="276"/>
                        </a:moveTo>
                        <a:lnTo>
                          <a:pt x="11" y="276"/>
                        </a:lnTo>
                        <a:lnTo>
                          <a:pt x="11" y="0"/>
                        </a:lnTo>
                        <a:lnTo>
                          <a:pt x="43" y="0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7" name="Freeform 131"/>
                  <p:cNvSpPr>
                    <a:spLocks/>
                  </p:cNvSpPr>
                  <p:nvPr/>
                </p:nvSpPr>
                <p:spPr bwMode="auto">
                  <a:xfrm>
                    <a:off x="2922" y="2051"/>
                    <a:ext cx="43" cy="532"/>
                  </a:xfrm>
                  <a:custGeom>
                    <a:avLst/>
                    <a:gdLst>
                      <a:gd name="T0" fmla="*/ 0 w 43"/>
                      <a:gd name="T1" fmla="*/ 532 h 532"/>
                      <a:gd name="T2" fmla="*/ 21 w 43"/>
                      <a:gd name="T3" fmla="*/ 532 h 532"/>
                      <a:gd name="T4" fmla="*/ 21 w 43"/>
                      <a:gd name="T5" fmla="*/ 0 h 532"/>
                      <a:gd name="T6" fmla="*/ 43 w 43"/>
                      <a:gd name="T7" fmla="*/ 0 h 5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532">
                        <a:moveTo>
                          <a:pt x="0" y="532"/>
                        </a:moveTo>
                        <a:lnTo>
                          <a:pt x="21" y="532"/>
                        </a:lnTo>
                        <a:lnTo>
                          <a:pt x="21" y="0"/>
                        </a:lnTo>
                        <a:lnTo>
                          <a:pt x="43" y="0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8" name="Line 132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9" name="Line 133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0" name="Line 134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768" name="组合 767"/>
              <p:cNvGrpSpPr/>
              <p:nvPr/>
            </p:nvGrpSpPr>
            <p:grpSpPr>
              <a:xfrm>
                <a:off x="3215093" y="3794288"/>
                <a:ext cx="5066494" cy="2695576"/>
                <a:chOff x="2809876" y="2217738"/>
                <a:chExt cx="5066494" cy="2695576"/>
              </a:xfrm>
            </p:grpSpPr>
            <p:grpSp>
              <p:nvGrpSpPr>
                <p:cNvPr id="1017" name="组合 1016"/>
                <p:cNvGrpSpPr/>
                <p:nvPr/>
              </p:nvGrpSpPr>
              <p:grpSpPr>
                <a:xfrm>
                  <a:off x="5319036" y="2389419"/>
                  <a:ext cx="2557334" cy="2032547"/>
                  <a:chOff x="5319036" y="2389419"/>
                  <a:chExt cx="2557334" cy="2032547"/>
                </a:xfrm>
              </p:grpSpPr>
              <p:sp>
                <p:nvSpPr>
                  <p:cNvPr id="1138" name="矩形 1137"/>
                  <p:cNvSpPr/>
                  <p:nvPr/>
                </p:nvSpPr>
                <p:spPr>
                  <a:xfrm>
                    <a:off x="5319036" y="3281527"/>
                    <a:ext cx="619387" cy="24833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139" name="图片 1138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894334" y="2389419"/>
                    <a:ext cx="1982036" cy="203254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8" name="Group 4"/>
                <p:cNvGrpSpPr>
                  <a:grpSpLocks noChangeAspect="1"/>
                </p:cNvGrpSpPr>
                <p:nvPr/>
              </p:nvGrpSpPr>
              <p:grpSpPr bwMode="auto">
                <a:xfrm>
                  <a:off x="2809876" y="2217738"/>
                  <a:ext cx="2527300" cy="2695576"/>
                  <a:chOff x="1770" y="1397"/>
                  <a:chExt cx="1592" cy="1698"/>
                </a:xfrm>
              </p:grpSpPr>
              <p:sp>
                <p:nvSpPr>
                  <p:cNvPr id="1019" name="Rectangle 5"/>
                  <p:cNvSpPr>
                    <a:spLocks noChangeArrowheads="1"/>
                  </p:cNvSpPr>
                  <p:nvPr/>
                </p:nvSpPr>
                <p:spPr bwMode="auto">
                  <a:xfrm>
                    <a:off x="1770" y="1397"/>
                    <a:ext cx="1372" cy="148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0" name="Rectangle 6"/>
                  <p:cNvSpPr>
                    <a:spLocks noChangeArrowheads="1"/>
                  </p:cNvSpPr>
                  <p:nvPr/>
                </p:nvSpPr>
                <p:spPr bwMode="auto">
                  <a:xfrm>
                    <a:off x="1770" y="1397"/>
                    <a:ext cx="1372" cy="1486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1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1786" y="2050"/>
                    <a:ext cx="90" cy="18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2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1856" y="2233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23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1856" y="215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24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57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5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57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6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3142" y="1854"/>
                    <a:ext cx="0" cy="572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7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8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9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30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1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2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33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4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5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36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7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8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39" name="Rectangle 28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621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0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621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1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42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916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3" name="Rectangle 32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916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4" name="Rectangle 33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45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212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6" name="Rectangle 35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212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7" name="Rectangle 36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48" name="Rectangle 37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507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9" name="Rectangle 38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507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0" name="Rectangle 39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51" name="Rectangle 40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2" name="Rectangle 41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3" name="Rectangle 42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54" name="Rectangle 43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5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6" name="Rectangle 45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57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8" name="Rectangle 47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9" name="Rectangle 48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60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1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2" name="Rectangle 51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63" name="Rectangle 52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4" name="Rectangle 53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5" name="Rectangle 54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66" name="Rectangle 55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7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8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69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0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1" name="Rectangle 60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72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3" name="Rectangle 62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4" name="Rectangle 63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75" name="Oval 64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1425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6" name="Oval 65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1425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7" name="Oval 66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1440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8" name="Oval 67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1440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9" name="Oval 68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2802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0" name="Oval 69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2802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1" name="Oval 70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2817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2" name="Oval 71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2817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3" name="Oval 72"/>
                  <p:cNvSpPr>
                    <a:spLocks noChangeArrowheads="1"/>
                  </p:cNvSpPr>
                  <p:nvPr/>
                </p:nvSpPr>
                <p:spPr bwMode="auto">
                  <a:xfrm>
                    <a:off x="3063" y="2802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4" name="Oval 73"/>
                  <p:cNvSpPr>
                    <a:spLocks noChangeArrowheads="1"/>
                  </p:cNvSpPr>
                  <p:nvPr/>
                </p:nvSpPr>
                <p:spPr bwMode="auto">
                  <a:xfrm>
                    <a:off x="3063" y="2802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5" name="Oval 74"/>
                  <p:cNvSpPr>
                    <a:spLocks noChangeArrowheads="1"/>
                  </p:cNvSpPr>
                  <p:nvPr/>
                </p:nvSpPr>
                <p:spPr bwMode="auto">
                  <a:xfrm>
                    <a:off x="3076" y="2817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6" name="Oval 75"/>
                  <p:cNvSpPr>
                    <a:spLocks noChangeArrowheads="1"/>
                  </p:cNvSpPr>
                  <p:nvPr/>
                </p:nvSpPr>
                <p:spPr bwMode="auto">
                  <a:xfrm>
                    <a:off x="3076" y="2817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7" name="Oval 76"/>
                  <p:cNvSpPr>
                    <a:spLocks noChangeArrowheads="1"/>
                  </p:cNvSpPr>
                  <p:nvPr/>
                </p:nvSpPr>
                <p:spPr bwMode="auto">
                  <a:xfrm>
                    <a:off x="3067" y="1425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8" name="Oval 77"/>
                  <p:cNvSpPr>
                    <a:spLocks noChangeArrowheads="1"/>
                  </p:cNvSpPr>
                  <p:nvPr/>
                </p:nvSpPr>
                <p:spPr bwMode="auto">
                  <a:xfrm>
                    <a:off x="3067" y="1425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9" name="Oval 78"/>
                  <p:cNvSpPr>
                    <a:spLocks noChangeArrowheads="1"/>
                  </p:cNvSpPr>
                  <p:nvPr/>
                </p:nvSpPr>
                <p:spPr bwMode="auto">
                  <a:xfrm>
                    <a:off x="3080" y="1440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0" name="Oval 79"/>
                  <p:cNvSpPr>
                    <a:spLocks noChangeArrowheads="1"/>
                  </p:cNvSpPr>
                  <p:nvPr/>
                </p:nvSpPr>
                <p:spPr bwMode="auto">
                  <a:xfrm>
                    <a:off x="3080" y="1440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1" name="Rectangle 80"/>
                  <p:cNvSpPr>
                    <a:spLocks noChangeArrowheads="1"/>
                  </p:cNvSpPr>
                  <p:nvPr/>
                </p:nvSpPr>
                <p:spPr bwMode="auto">
                  <a:xfrm>
                    <a:off x="3177" y="2350"/>
                    <a:ext cx="185" cy="7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2" name="Rectangle 81"/>
                  <p:cNvSpPr>
                    <a:spLocks noChangeArrowheads="1"/>
                  </p:cNvSpPr>
                  <p:nvPr/>
                </p:nvSpPr>
                <p:spPr bwMode="auto">
                  <a:xfrm>
                    <a:off x="3177" y="2350"/>
                    <a:ext cx="185" cy="76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3" name="Rectangle 82"/>
                  <p:cNvSpPr>
                    <a:spLocks noChangeArrowheads="1"/>
                  </p:cNvSpPr>
                  <p:nvPr/>
                </p:nvSpPr>
                <p:spPr bwMode="auto">
                  <a:xfrm>
                    <a:off x="3207" y="2350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94" name="Rectangle 83"/>
                  <p:cNvSpPr>
                    <a:spLocks noChangeArrowheads="1"/>
                  </p:cNvSpPr>
                  <p:nvPr/>
                </p:nvSpPr>
                <p:spPr bwMode="auto">
                  <a:xfrm>
                    <a:off x="3252" y="1999"/>
                    <a:ext cx="110" cy="28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5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3252" y="1999"/>
                    <a:ext cx="110" cy="28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6" name="Rectangle 85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027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97" name="Rectangle 86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108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98" name="Rectangle 87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187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99" name="Line 8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32" y="2016"/>
                    <a:ext cx="20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00" name="Freeform 89"/>
                  <p:cNvSpPr>
                    <a:spLocks/>
                  </p:cNvSpPr>
                  <p:nvPr/>
                </p:nvSpPr>
                <p:spPr bwMode="auto">
                  <a:xfrm>
                    <a:off x="3213" y="2005"/>
                    <a:ext cx="21" cy="23"/>
                  </a:xfrm>
                  <a:custGeom>
                    <a:avLst/>
                    <a:gdLst>
                      <a:gd name="T0" fmla="*/ 21 w 21"/>
                      <a:gd name="T1" fmla="*/ 23 h 23"/>
                      <a:gd name="T2" fmla="*/ 0 w 21"/>
                      <a:gd name="T3" fmla="*/ 11 h 23"/>
                      <a:gd name="T4" fmla="*/ 21 w 21"/>
                      <a:gd name="T5" fmla="*/ 0 h 23"/>
                      <a:gd name="T6" fmla="*/ 21 w 21"/>
                      <a:gd name="T7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" h="23">
                        <a:moveTo>
                          <a:pt x="21" y="23"/>
                        </a:moveTo>
                        <a:lnTo>
                          <a:pt x="0" y="11"/>
                        </a:lnTo>
                        <a:lnTo>
                          <a:pt x="21" y="0"/>
                        </a:lnTo>
                        <a:lnTo>
                          <a:pt x="21" y="2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01" name="Line 9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00" y="2196"/>
                    <a:ext cx="5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02" name="Freeform 91"/>
                  <p:cNvSpPr>
                    <a:spLocks/>
                  </p:cNvSpPr>
                  <p:nvPr/>
                </p:nvSpPr>
                <p:spPr bwMode="auto">
                  <a:xfrm>
                    <a:off x="3182" y="2185"/>
                    <a:ext cx="21" cy="22"/>
                  </a:xfrm>
                  <a:custGeom>
                    <a:avLst/>
                    <a:gdLst>
                      <a:gd name="T0" fmla="*/ 21 w 21"/>
                      <a:gd name="T1" fmla="*/ 22 h 22"/>
                      <a:gd name="T2" fmla="*/ 0 w 21"/>
                      <a:gd name="T3" fmla="*/ 11 h 22"/>
                      <a:gd name="T4" fmla="*/ 21 w 21"/>
                      <a:gd name="T5" fmla="*/ 0 h 22"/>
                      <a:gd name="T6" fmla="*/ 21 w 21"/>
                      <a:gd name="T7" fmla="*/ 22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" h="22">
                        <a:moveTo>
                          <a:pt x="21" y="22"/>
                        </a:moveTo>
                        <a:lnTo>
                          <a:pt x="0" y="11"/>
                        </a:lnTo>
                        <a:lnTo>
                          <a:pt x="21" y="0"/>
                        </a:lnTo>
                        <a:lnTo>
                          <a:pt x="21" y="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03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73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04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73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05" name="Rectangle 94"/>
                  <p:cNvSpPr>
                    <a:spLocks noChangeArrowheads="1"/>
                  </p:cNvSpPr>
                  <p:nvPr/>
                </p:nvSpPr>
                <p:spPr bwMode="auto">
                  <a:xfrm>
                    <a:off x="3186" y="1865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06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1870" y="1506"/>
                    <a:ext cx="1171" cy="1268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07" name="Rectangle 104"/>
                  <p:cNvSpPr>
                    <a:spLocks noChangeArrowheads="1"/>
                  </p:cNvSpPr>
                  <p:nvPr/>
                </p:nvSpPr>
                <p:spPr bwMode="auto">
                  <a:xfrm>
                    <a:off x="2375" y="292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08" name="Rectangle 105"/>
                  <p:cNvSpPr>
                    <a:spLocks noChangeArrowheads="1"/>
                  </p:cNvSpPr>
                  <p:nvPr/>
                </p:nvSpPr>
                <p:spPr bwMode="auto">
                  <a:xfrm>
                    <a:off x="2450" y="292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09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2965" y="1941"/>
                    <a:ext cx="248" cy="123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10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2965" y="1941"/>
                    <a:ext cx="248" cy="123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11" name="Rectangle 108"/>
                  <p:cNvSpPr>
                    <a:spLocks noChangeArrowheads="1"/>
                  </p:cNvSpPr>
                  <p:nvPr/>
                </p:nvSpPr>
                <p:spPr bwMode="auto">
                  <a:xfrm>
                    <a:off x="2996" y="1953"/>
                    <a:ext cx="209" cy="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LVDS Fanout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12" name="Rectangle 109"/>
                  <p:cNvSpPr>
                    <a:spLocks noChangeArrowheads="1"/>
                  </p:cNvSpPr>
                  <p:nvPr/>
                </p:nvSpPr>
                <p:spPr bwMode="auto">
                  <a:xfrm>
                    <a:off x="3068" y="2001"/>
                    <a:ext cx="37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1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13" name="Rectangle 110"/>
                  <p:cNvSpPr>
                    <a:spLocks noChangeArrowheads="1"/>
                  </p:cNvSpPr>
                  <p:nvPr/>
                </p:nvSpPr>
                <p:spPr bwMode="auto">
                  <a:xfrm>
                    <a:off x="3086" y="2001"/>
                    <a:ext cx="2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: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14" name="Rectangle 111"/>
                  <p:cNvSpPr>
                    <a:spLocks noChangeArrowheads="1"/>
                  </p:cNvSpPr>
                  <p:nvPr/>
                </p:nvSpPr>
                <p:spPr bwMode="auto">
                  <a:xfrm>
                    <a:off x="3096" y="2001"/>
                    <a:ext cx="3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4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15" name="Rectangle 112"/>
                  <p:cNvSpPr>
                    <a:spLocks noChangeArrowheads="1"/>
                  </p:cNvSpPr>
                  <p:nvPr/>
                </p:nvSpPr>
                <p:spPr bwMode="auto">
                  <a:xfrm>
                    <a:off x="2997" y="2111"/>
                    <a:ext cx="185" cy="17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16" name="Rectangle 113"/>
                  <p:cNvSpPr>
                    <a:spLocks noChangeArrowheads="1"/>
                  </p:cNvSpPr>
                  <p:nvPr/>
                </p:nvSpPr>
                <p:spPr bwMode="auto">
                  <a:xfrm>
                    <a:off x="2997" y="2111"/>
                    <a:ext cx="185" cy="170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17" name="Rectangle 114"/>
                  <p:cNvSpPr>
                    <a:spLocks noChangeArrowheads="1"/>
                  </p:cNvSpPr>
                  <p:nvPr/>
                </p:nvSpPr>
                <p:spPr bwMode="auto">
                  <a:xfrm>
                    <a:off x="3045" y="2121"/>
                    <a:ext cx="149" cy="7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COMS 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18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038" y="2171"/>
                    <a:ext cx="126" cy="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Fanout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19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068" y="2219"/>
                    <a:ext cx="37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1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20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3086" y="2219"/>
                    <a:ext cx="2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: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21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3096" y="2219"/>
                    <a:ext cx="3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4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22" name="Line 119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3" name="Line 120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4" name="Line 121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5" name="Freeform 122"/>
                  <p:cNvSpPr>
                    <a:spLocks/>
                  </p:cNvSpPr>
                  <p:nvPr/>
                </p:nvSpPr>
                <p:spPr bwMode="auto">
                  <a:xfrm>
                    <a:off x="2922" y="1697"/>
                    <a:ext cx="43" cy="258"/>
                  </a:xfrm>
                  <a:custGeom>
                    <a:avLst/>
                    <a:gdLst>
                      <a:gd name="T0" fmla="*/ 0 w 43"/>
                      <a:gd name="T1" fmla="*/ 0 h 258"/>
                      <a:gd name="T2" fmla="*/ 11 w 43"/>
                      <a:gd name="T3" fmla="*/ 0 h 258"/>
                      <a:gd name="T4" fmla="*/ 11 w 43"/>
                      <a:gd name="T5" fmla="*/ 258 h 258"/>
                      <a:gd name="T6" fmla="*/ 43 w 43"/>
                      <a:gd name="T7" fmla="*/ 258 h 2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258">
                        <a:moveTo>
                          <a:pt x="0" y="0"/>
                        </a:moveTo>
                        <a:lnTo>
                          <a:pt x="11" y="0"/>
                        </a:lnTo>
                        <a:lnTo>
                          <a:pt x="11" y="258"/>
                        </a:lnTo>
                        <a:lnTo>
                          <a:pt x="43" y="258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6" name="Line 123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7" name="Line 124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8" name="Line 125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9" name="Line 126"/>
                  <p:cNvSpPr>
                    <a:spLocks noChangeShapeType="1"/>
                  </p:cNvSpPr>
                  <p:nvPr/>
                </p:nvSpPr>
                <p:spPr bwMode="auto">
                  <a:xfrm>
                    <a:off x="2922" y="1992"/>
                    <a:ext cx="43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0" name="Line 127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1" name="Line 128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2" name="Line 129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3" name="Freeform 130"/>
                  <p:cNvSpPr>
                    <a:spLocks/>
                  </p:cNvSpPr>
                  <p:nvPr/>
                </p:nvSpPr>
                <p:spPr bwMode="auto">
                  <a:xfrm>
                    <a:off x="2922" y="2012"/>
                    <a:ext cx="43" cy="276"/>
                  </a:xfrm>
                  <a:custGeom>
                    <a:avLst/>
                    <a:gdLst>
                      <a:gd name="T0" fmla="*/ 0 w 43"/>
                      <a:gd name="T1" fmla="*/ 276 h 276"/>
                      <a:gd name="T2" fmla="*/ 11 w 43"/>
                      <a:gd name="T3" fmla="*/ 276 h 276"/>
                      <a:gd name="T4" fmla="*/ 11 w 43"/>
                      <a:gd name="T5" fmla="*/ 0 h 276"/>
                      <a:gd name="T6" fmla="*/ 43 w 43"/>
                      <a:gd name="T7" fmla="*/ 0 h 2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276">
                        <a:moveTo>
                          <a:pt x="0" y="276"/>
                        </a:moveTo>
                        <a:lnTo>
                          <a:pt x="11" y="276"/>
                        </a:lnTo>
                        <a:lnTo>
                          <a:pt x="11" y="0"/>
                        </a:lnTo>
                        <a:lnTo>
                          <a:pt x="43" y="0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4" name="Freeform 131"/>
                  <p:cNvSpPr>
                    <a:spLocks/>
                  </p:cNvSpPr>
                  <p:nvPr/>
                </p:nvSpPr>
                <p:spPr bwMode="auto">
                  <a:xfrm>
                    <a:off x="2922" y="2051"/>
                    <a:ext cx="43" cy="532"/>
                  </a:xfrm>
                  <a:custGeom>
                    <a:avLst/>
                    <a:gdLst>
                      <a:gd name="T0" fmla="*/ 0 w 43"/>
                      <a:gd name="T1" fmla="*/ 532 h 532"/>
                      <a:gd name="T2" fmla="*/ 21 w 43"/>
                      <a:gd name="T3" fmla="*/ 532 h 532"/>
                      <a:gd name="T4" fmla="*/ 21 w 43"/>
                      <a:gd name="T5" fmla="*/ 0 h 532"/>
                      <a:gd name="T6" fmla="*/ 43 w 43"/>
                      <a:gd name="T7" fmla="*/ 0 h 5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532">
                        <a:moveTo>
                          <a:pt x="0" y="532"/>
                        </a:moveTo>
                        <a:lnTo>
                          <a:pt x="21" y="532"/>
                        </a:lnTo>
                        <a:lnTo>
                          <a:pt x="21" y="0"/>
                        </a:lnTo>
                        <a:lnTo>
                          <a:pt x="43" y="0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5" name="Line 132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6" name="Line 133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7" name="Line 134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769" name="组合 768"/>
              <p:cNvGrpSpPr/>
              <p:nvPr/>
            </p:nvGrpSpPr>
            <p:grpSpPr>
              <a:xfrm>
                <a:off x="3155845" y="3738892"/>
                <a:ext cx="5066494" cy="2695576"/>
                <a:chOff x="2809876" y="2217738"/>
                <a:chExt cx="5066494" cy="2695576"/>
              </a:xfrm>
            </p:grpSpPr>
            <p:grpSp>
              <p:nvGrpSpPr>
                <p:cNvPr id="894" name="组合 893"/>
                <p:cNvGrpSpPr/>
                <p:nvPr/>
              </p:nvGrpSpPr>
              <p:grpSpPr>
                <a:xfrm>
                  <a:off x="5319036" y="2389419"/>
                  <a:ext cx="2557334" cy="2032547"/>
                  <a:chOff x="5319036" y="2389419"/>
                  <a:chExt cx="2557334" cy="2032547"/>
                </a:xfrm>
              </p:grpSpPr>
              <p:sp>
                <p:nvSpPr>
                  <p:cNvPr id="1015" name="矩形 1014"/>
                  <p:cNvSpPr/>
                  <p:nvPr/>
                </p:nvSpPr>
                <p:spPr>
                  <a:xfrm>
                    <a:off x="5319036" y="3281527"/>
                    <a:ext cx="619387" cy="24833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016" name="图片 1015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894334" y="2389419"/>
                    <a:ext cx="1982036" cy="203254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895" name="Group 4"/>
                <p:cNvGrpSpPr>
                  <a:grpSpLocks noChangeAspect="1"/>
                </p:cNvGrpSpPr>
                <p:nvPr/>
              </p:nvGrpSpPr>
              <p:grpSpPr bwMode="auto">
                <a:xfrm>
                  <a:off x="2809876" y="2217738"/>
                  <a:ext cx="2527300" cy="2695576"/>
                  <a:chOff x="1770" y="1397"/>
                  <a:chExt cx="1592" cy="1698"/>
                </a:xfrm>
              </p:grpSpPr>
              <p:sp>
                <p:nvSpPr>
                  <p:cNvPr id="896" name="Rectangle 5"/>
                  <p:cNvSpPr>
                    <a:spLocks noChangeArrowheads="1"/>
                  </p:cNvSpPr>
                  <p:nvPr/>
                </p:nvSpPr>
                <p:spPr bwMode="auto">
                  <a:xfrm>
                    <a:off x="1770" y="1397"/>
                    <a:ext cx="1372" cy="148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97" name="Rectangle 6"/>
                  <p:cNvSpPr>
                    <a:spLocks noChangeArrowheads="1"/>
                  </p:cNvSpPr>
                  <p:nvPr/>
                </p:nvSpPr>
                <p:spPr bwMode="auto">
                  <a:xfrm>
                    <a:off x="1770" y="1397"/>
                    <a:ext cx="1372" cy="1486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98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1786" y="2050"/>
                    <a:ext cx="90" cy="18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99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1856" y="2233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00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1856" y="215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01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57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02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57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03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3142" y="1854"/>
                    <a:ext cx="0" cy="572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04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05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06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07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08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09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10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11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12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13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14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15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16" name="Rectangle 28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621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17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621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18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19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916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20" name="Rectangle 32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916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21" name="Rectangle 33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22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212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23" name="Rectangle 35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212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24" name="Rectangle 36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25" name="Rectangle 37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507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26" name="Rectangle 38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507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27" name="Rectangle 39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28" name="Rectangle 40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29" name="Rectangle 41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30" name="Rectangle 42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31" name="Rectangle 43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32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33" name="Rectangle 45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34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35" name="Rectangle 47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36" name="Rectangle 48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37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38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39" name="Rectangle 51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40" name="Rectangle 52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41" name="Rectangle 53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42" name="Rectangle 54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43" name="Rectangle 55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44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45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46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47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48" name="Rectangle 60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49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50" name="Rectangle 62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51" name="Rectangle 63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52" name="Oval 64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1425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53" name="Oval 65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1425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54" name="Oval 66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1440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55" name="Oval 67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1440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56" name="Oval 68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2802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57" name="Oval 69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2802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58" name="Oval 70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2817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59" name="Oval 71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2817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60" name="Oval 72"/>
                  <p:cNvSpPr>
                    <a:spLocks noChangeArrowheads="1"/>
                  </p:cNvSpPr>
                  <p:nvPr/>
                </p:nvSpPr>
                <p:spPr bwMode="auto">
                  <a:xfrm>
                    <a:off x="3063" y="2802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61" name="Oval 73"/>
                  <p:cNvSpPr>
                    <a:spLocks noChangeArrowheads="1"/>
                  </p:cNvSpPr>
                  <p:nvPr/>
                </p:nvSpPr>
                <p:spPr bwMode="auto">
                  <a:xfrm>
                    <a:off x="3063" y="2802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62" name="Oval 74"/>
                  <p:cNvSpPr>
                    <a:spLocks noChangeArrowheads="1"/>
                  </p:cNvSpPr>
                  <p:nvPr/>
                </p:nvSpPr>
                <p:spPr bwMode="auto">
                  <a:xfrm>
                    <a:off x="3076" y="2817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63" name="Oval 75"/>
                  <p:cNvSpPr>
                    <a:spLocks noChangeArrowheads="1"/>
                  </p:cNvSpPr>
                  <p:nvPr/>
                </p:nvSpPr>
                <p:spPr bwMode="auto">
                  <a:xfrm>
                    <a:off x="3076" y="2817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64" name="Oval 76"/>
                  <p:cNvSpPr>
                    <a:spLocks noChangeArrowheads="1"/>
                  </p:cNvSpPr>
                  <p:nvPr/>
                </p:nvSpPr>
                <p:spPr bwMode="auto">
                  <a:xfrm>
                    <a:off x="3067" y="1425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65" name="Oval 77"/>
                  <p:cNvSpPr>
                    <a:spLocks noChangeArrowheads="1"/>
                  </p:cNvSpPr>
                  <p:nvPr/>
                </p:nvSpPr>
                <p:spPr bwMode="auto">
                  <a:xfrm>
                    <a:off x="3067" y="1425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66" name="Oval 78"/>
                  <p:cNvSpPr>
                    <a:spLocks noChangeArrowheads="1"/>
                  </p:cNvSpPr>
                  <p:nvPr/>
                </p:nvSpPr>
                <p:spPr bwMode="auto">
                  <a:xfrm>
                    <a:off x="3080" y="1440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67" name="Oval 79"/>
                  <p:cNvSpPr>
                    <a:spLocks noChangeArrowheads="1"/>
                  </p:cNvSpPr>
                  <p:nvPr/>
                </p:nvSpPr>
                <p:spPr bwMode="auto">
                  <a:xfrm>
                    <a:off x="3080" y="1440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68" name="Rectangle 80"/>
                  <p:cNvSpPr>
                    <a:spLocks noChangeArrowheads="1"/>
                  </p:cNvSpPr>
                  <p:nvPr/>
                </p:nvSpPr>
                <p:spPr bwMode="auto">
                  <a:xfrm>
                    <a:off x="3177" y="2350"/>
                    <a:ext cx="185" cy="7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69" name="Rectangle 81"/>
                  <p:cNvSpPr>
                    <a:spLocks noChangeArrowheads="1"/>
                  </p:cNvSpPr>
                  <p:nvPr/>
                </p:nvSpPr>
                <p:spPr bwMode="auto">
                  <a:xfrm>
                    <a:off x="3177" y="2350"/>
                    <a:ext cx="185" cy="76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70" name="Rectangle 82"/>
                  <p:cNvSpPr>
                    <a:spLocks noChangeArrowheads="1"/>
                  </p:cNvSpPr>
                  <p:nvPr/>
                </p:nvSpPr>
                <p:spPr bwMode="auto">
                  <a:xfrm>
                    <a:off x="3207" y="2350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71" name="Rectangle 83"/>
                  <p:cNvSpPr>
                    <a:spLocks noChangeArrowheads="1"/>
                  </p:cNvSpPr>
                  <p:nvPr/>
                </p:nvSpPr>
                <p:spPr bwMode="auto">
                  <a:xfrm>
                    <a:off x="3252" y="1999"/>
                    <a:ext cx="110" cy="28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72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3252" y="1999"/>
                    <a:ext cx="110" cy="28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73" name="Rectangle 85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027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74" name="Rectangle 86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108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75" name="Rectangle 87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187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76" name="Line 8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32" y="2016"/>
                    <a:ext cx="20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77" name="Freeform 89"/>
                  <p:cNvSpPr>
                    <a:spLocks/>
                  </p:cNvSpPr>
                  <p:nvPr/>
                </p:nvSpPr>
                <p:spPr bwMode="auto">
                  <a:xfrm>
                    <a:off x="3213" y="2005"/>
                    <a:ext cx="21" cy="23"/>
                  </a:xfrm>
                  <a:custGeom>
                    <a:avLst/>
                    <a:gdLst>
                      <a:gd name="T0" fmla="*/ 21 w 21"/>
                      <a:gd name="T1" fmla="*/ 23 h 23"/>
                      <a:gd name="T2" fmla="*/ 0 w 21"/>
                      <a:gd name="T3" fmla="*/ 11 h 23"/>
                      <a:gd name="T4" fmla="*/ 21 w 21"/>
                      <a:gd name="T5" fmla="*/ 0 h 23"/>
                      <a:gd name="T6" fmla="*/ 21 w 21"/>
                      <a:gd name="T7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" h="23">
                        <a:moveTo>
                          <a:pt x="21" y="23"/>
                        </a:moveTo>
                        <a:lnTo>
                          <a:pt x="0" y="11"/>
                        </a:lnTo>
                        <a:lnTo>
                          <a:pt x="21" y="0"/>
                        </a:lnTo>
                        <a:lnTo>
                          <a:pt x="21" y="2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78" name="Line 9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00" y="2196"/>
                    <a:ext cx="5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79" name="Freeform 91"/>
                  <p:cNvSpPr>
                    <a:spLocks/>
                  </p:cNvSpPr>
                  <p:nvPr/>
                </p:nvSpPr>
                <p:spPr bwMode="auto">
                  <a:xfrm>
                    <a:off x="3182" y="2185"/>
                    <a:ext cx="21" cy="22"/>
                  </a:xfrm>
                  <a:custGeom>
                    <a:avLst/>
                    <a:gdLst>
                      <a:gd name="T0" fmla="*/ 21 w 21"/>
                      <a:gd name="T1" fmla="*/ 22 h 22"/>
                      <a:gd name="T2" fmla="*/ 0 w 21"/>
                      <a:gd name="T3" fmla="*/ 11 h 22"/>
                      <a:gd name="T4" fmla="*/ 21 w 21"/>
                      <a:gd name="T5" fmla="*/ 0 h 22"/>
                      <a:gd name="T6" fmla="*/ 21 w 21"/>
                      <a:gd name="T7" fmla="*/ 22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" h="22">
                        <a:moveTo>
                          <a:pt x="21" y="22"/>
                        </a:moveTo>
                        <a:lnTo>
                          <a:pt x="0" y="11"/>
                        </a:lnTo>
                        <a:lnTo>
                          <a:pt x="21" y="0"/>
                        </a:lnTo>
                        <a:lnTo>
                          <a:pt x="21" y="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80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73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81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73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82" name="Rectangle 94"/>
                  <p:cNvSpPr>
                    <a:spLocks noChangeArrowheads="1"/>
                  </p:cNvSpPr>
                  <p:nvPr/>
                </p:nvSpPr>
                <p:spPr bwMode="auto">
                  <a:xfrm>
                    <a:off x="3186" y="1865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83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1870" y="1506"/>
                    <a:ext cx="1171" cy="1268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84" name="Rectangle 104"/>
                  <p:cNvSpPr>
                    <a:spLocks noChangeArrowheads="1"/>
                  </p:cNvSpPr>
                  <p:nvPr/>
                </p:nvSpPr>
                <p:spPr bwMode="auto">
                  <a:xfrm>
                    <a:off x="2375" y="292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85" name="Rectangle 105"/>
                  <p:cNvSpPr>
                    <a:spLocks noChangeArrowheads="1"/>
                  </p:cNvSpPr>
                  <p:nvPr/>
                </p:nvSpPr>
                <p:spPr bwMode="auto">
                  <a:xfrm>
                    <a:off x="2450" y="292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86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2965" y="1941"/>
                    <a:ext cx="248" cy="123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87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2965" y="1941"/>
                    <a:ext cx="248" cy="123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88" name="Rectangle 108"/>
                  <p:cNvSpPr>
                    <a:spLocks noChangeArrowheads="1"/>
                  </p:cNvSpPr>
                  <p:nvPr/>
                </p:nvSpPr>
                <p:spPr bwMode="auto">
                  <a:xfrm>
                    <a:off x="2996" y="1953"/>
                    <a:ext cx="209" cy="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LVDS Fanout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89" name="Rectangle 109"/>
                  <p:cNvSpPr>
                    <a:spLocks noChangeArrowheads="1"/>
                  </p:cNvSpPr>
                  <p:nvPr/>
                </p:nvSpPr>
                <p:spPr bwMode="auto">
                  <a:xfrm>
                    <a:off x="3068" y="2001"/>
                    <a:ext cx="37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1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90" name="Rectangle 110"/>
                  <p:cNvSpPr>
                    <a:spLocks noChangeArrowheads="1"/>
                  </p:cNvSpPr>
                  <p:nvPr/>
                </p:nvSpPr>
                <p:spPr bwMode="auto">
                  <a:xfrm>
                    <a:off x="3086" y="2001"/>
                    <a:ext cx="2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: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91" name="Rectangle 111"/>
                  <p:cNvSpPr>
                    <a:spLocks noChangeArrowheads="1"/>
                  </p:cNvSpPr>
                  <p:nvPr/>
                </p:nvSpPr>
                <p:spPr bwMode="auto">
                  <a:xfrm>
                    <a:off x="3096" y="2001"/>
                    <a:ext cx="3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4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92" name="Rectangle 112"/>
                  <p:cNvSpPr>
                    <a:spLocks noChangeArrowheads="1"/>
                  </p:cNvSpPr>
                  <p:nvPr/>
                </p:nvSpPr>
                <p:spPr bwMode="auto">
                  <a:xfrm>
                    <a:off x="2997" y="2111"/>
                    <a:ext cx="185" cy="17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93" name="Rectangle 113"/>
                  <p:cNvSpPr>
                    <a:spLocks noChangeArrowheads="1"/>
                  </p:cNvSpPr>
                  <p:nvPr/>
                </p:nvSpPr>
                <p:spPr bwMode="auto">
                  <a:xfrm>
                    <a:off x="2997" y="2111"/>
                    <a:ext cx="185" cy="170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94" name="Rectangle 114"/>
                  <p:cNvSpPr>
                    <a:spLocks noChangeArrowheads="1"/>
                  </p:cNvSpPr>
                  <p:nvPr/>
                </p:nvSpPr>
                <p:spPr bwMode="auto">
                  <a:xfrm>
                    <a:off x="3045" y="2121"/>
                    <a:ext cx="149" cy="7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COMS 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95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038" y="2171"/>
                    <a:ext cx="126" cy="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Fanout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96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068" y="2219"/>
                    <a:ext cx="37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1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97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3086" y="2219"/>
                    <a:ext cx="2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: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98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3096" y="2219"/>
                    <a:ext cx="3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4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99" name="Line 119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0" name="Line 120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1" name="Line 121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2" name="Freeform 122"/>
                  <p:cNvSpPr>
                    <a:spLocks/>
                  </p:cNvSpPr>
                  <p:nvPr/>
                </p:nvSpPr>
                <p:spPr bwMode="auto">
                  <a:xfrm>
                    <a:off x="2922" y="1697"/>
                    <a:ext cx="43" cy="258"/>
                  </a:xfrm>
                  <a:custGeom>
                    <a:avLst/>
                    <a:gdLst>
                      <a:gd name="T0" fmla="*/ 0 w 43"/>
                      <a:gd name="T1" fmla="*/ 0 h 258"/>
                      <a:gd name="T2" fmla="*/ 11 w 43"/>
                      <a:gd name="T3" fmla="*/ 0 h 258"/>
                      <a:gd name="T4" fmla="*/ 11 w 43"/>
                      <a:gd name="T5" fmla="*/ 258 h 258"/>
                      <a:gd name="T6" fmla="*/ 43 w 43"/>
                      <a:gd name="T7" fmla="*/ 258 h 2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258">
                        <a:moveTo>
                          <a:pt x="0" y="0"/>
                        </a:moveTo>
                        <a:lnTo>
                          <a:pt x="11" y="0"/>
                        </a:lnTo>
                        <a:lnTo>
                          <a:pt x="11" y="258"/>
                        </a:lnTo>
                        <a:lnTo>
                          <a:pt x="43" y="258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3" name="Line 123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4" name="Line 124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5" name="Line 125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6" name="Line 126"/>
                  <p:cNvSpPr>
                    <a:spLocks noChangeShapeType="1"/>
                  </p:cNvSpPr>
                  <p:nvPr/>
                </p:nvSpPr>
                <p:spPr bwMode="auto">
                  <a:xfrm>
                    <a:off x="2922" y="1992"/>
                    <a:ext cx="43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7" name="Line 127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8" name="Line 128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9" name="Line 129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0" name="Freeform 130"/>
                  <p:cNvSpPr>
                    <a:spLocks/>
                  </p:cNvSpPr>
                  <p:nvPr/>
                </p:nvSpPr>
                <p:spPr bwMode="auto">
                  <a:xfrm>
                    <a:off x="2922" y="2012"/>
                    <a:ext cx="43" cy="276"/>
                  </a:xfrm>
                  <a:custGeom>
                    <a:avLst/>
                    <a:gdLst>
                      <a:gd name="T0" fmla="*/ 0 w 43"/>
                      <a:gd name="T1" fmla="*/ 276 h 276"/>
                      <a:gd name="T2" fmla="*/ 11 w 43"/>
                      <a:gd name="T3" fmla="*/ 276 h 276"/>
                      <a:gd name="T4" fmla="*/ 11 w 43"/>
                      <a:gd name="T5" fmla="*/ 0 h 276"/>
                      <a:gd name="T6" fmla="*/ 43 w 43"/>
                      <a:gd name="T7" fmla="*/ 0 h 2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276">
                        <a:moveTo>
                          <a:pt x="0" y="276"/>
                        </a:moveTo>
                        <a:lnTo>
                          <a:pt x="11" y="276"/>
                        </a:lnTo>
                        <a:lnTo>
                          <a:pt x="11" y="0"/>
                        </a:lnTo>
                        <a:lnTo>
                          <a:pt x="43" y="0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1" name="Freeform 131"/>
                  <p:cNvSpPr>
                    <a:spLocks/>
                  </p:cNvSpPr>
                  <p:nvPr/>
                </p:nvSpPr>
                <p:spPr bwMode="auto">
                  <a:xfrm>
                    <a:off x="2922" y="2051"/>
                    <a:ext cx="43" cy="532"/>
                  </a:xfrm>
                  <a:custGeom>
                    <a:avLst/>
                    <a:gdLst>
                      <a:gd name="T0" fmla="*/ 0 w 43"/>
                      <a:gd name="T1" fmla="*/ 532 h 532"/>
                      <a:gd name="T2" fmla="*/ 21 w 43"/>
                      <a:gd name="T3" fmla="*/ 532 h 532"/>
                      <a:gd name="T4" fmla="*/ 21 w 43"/>
                      <a:gd name="T5" fmla="*/ 0 h 532"/>
                      <a:gd name="T6" fmla="*/ 43 w 43"/>
                      <a:gd name="T7" fmla="*/ 0 h 5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532">
                        <a:moveTo>
                          <a:pt x="0" y="532"/>
                        </a:moveTo>
                        <a:lnTo>
                          <a:pt x="21" y="532"/>
                        </a:lnTo>
                        <a:lnTo>
                          <a:pt x="21" y="0"/>
                        </a:lnTo>
                        <a:lnTo>
                          <a:pt x="43" y="0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2" name="Line 132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3" name="Line 133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4" name="Line 134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770" name="组合 769"/>
              <p:cNvGrpSpPr/>
              <p:nvPr/>
            </p:nvGrpSpPr>
            <p:grpSpPr>
              <a:xfrm>
                <a:off x="3088092" y="3697450"/>
                <a:ext cx="5066494" cy="2695576"/>
                <a:chOff x="2809876" y="2217738"/>
                <a:chExt cx="5066494" cy="2695576"/>
              </a:xfrm>
            </p:grpSpPr>
            <p:grpSp>
              <p:nvGrpSpPr>
                <p:cNvPr id="771" name="组合 770"/>
                <p:cNvGrpSpPr/>
                <p:nvPr/>
              </p:nvGrpSpPr>
              <p:grpSpPr>
                <a:xfrm>
                  <a:off x="5319036" y="2389419"/>
                  <a:ext cx="2557334" cy="2032547"/>
                  <a:chOff x="5319036" y="2389419"/>
                  <a:chExt cx="2557334" cy="2032547"/>
                </a:xfrm>
              </p:grpSpPr>
              <p:sp>
                <p:nvSpPr>
                  <p:cNvPr id="892" name="矩形 891"/>
                  <p:cNvSpPr/>
                  <p:nvPr/>
                </p:nvSpPr>
                <p:spPr>
                  <a:xfrm>
                    <a:off x="5319036" y="3281527"/>
                    <a:ext cx="619387" cy="24833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893" name="图片 892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894334" y="2389419"/>
                    <a:ext cx="1982036" cy="203254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72" name="Group 4"/>
                <p:cNvGrpSpPr>
                  <a:grpSpLocks noChangeAspect="1"/>
                </p:cNvGrpSpPr>
                <p:nvPr/>
              </p:nvGrpSpPr>
              <p:grpSpPr bwMode="auto">
                <a:xfrm>
                  <a:off x="2809876" y="2217738"/>
                  <a:ext cx="2540000" cy="2695576"/>
                  <a:chOff x="1770" y="1397"/>
                  <a:chExt cx="1600" cy="1698"/>
                </a:xfrm>
              </p:grpSpPr>
              <p:sp>
                <p:nvSpPr>
                  <p:cNvPr id="773" name="Rectangle 5"/>
                  <p:cNvSpPr>
                    <a:spLocks noChangeArrowheads="1"/>
                  </p:cNvSpPr>
                  <p:nvPr/>
                </p:nvSpPr>
                <p:spPr bwMode="auto">
                  <a:xfrm>
                    <a:off x="1770" y="1397"/>
                    <a:ext cx="1372" cy="148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74" name="Rectangle 6"/>
                  <p:cNvSpPr>
                    <a:spLocks noChangeArrowheads="1"/>
                  </p:cNvSpPr>
                  <p:nvPr/>
                </p:nvSpPr>
                <p:spPr bwMode="auto">
                  <a:xfrm>
                    <a:off x="1770" y="1397"/>
                    <a:ext cx="1372" cy="1486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75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1786" y="2050"/>
                    <a:ext cx="90" cy="18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76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1856" y="2233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77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1856" y="215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78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57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79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57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80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3142" y="1854"/>
                    <a:ext cx="0" cy="572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81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82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83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84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85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86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87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88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89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90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91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92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93" name="Rectangle 28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621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94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621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95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96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916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97" name="Rectangle 32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916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98" name="Rectangle 33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99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212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00" name="Rectangle 35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212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01" name="Rectangle 36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02" name="Rectangle 37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507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03" name="Rectangle 38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507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04" name="Rectangle 39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05" name="Rectangle 40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06" name="Rectangle 41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07" name="Rectangle 42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08" name="Rectangle 43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09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10" name="Rectangle 45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11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12" name="Rectangle 47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13" name="Rectangle 48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14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15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16" name="Rectangle 51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17" name="Rectangle 52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18" name="Rectangle 53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19" name="Rectangle 54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20" name="Rectangle 55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21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22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23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24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25" name="Rectangle 60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26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27" name="Rectangle 62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28" name="Rectangle 63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29" name="Oval 64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1425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30" name="Oval 65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1425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31" name="Oval 66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1440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32" name="Oval 67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1440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33" name="Oval 68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2802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34" name="Oval 69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2802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35" name="Oval 70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2817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36" name="Oval 71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2817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37" name="Oval 72"/>
                  <p:cNvSpPr>
                    <a:spLocks noChangeArrowheads="1"/>
                  </p:cNvSpPr>
                  <p:nvPr/>
                </p:nvSpPr>
                <p:spPr bwMode="auto">
                  <a:xfrm>
                    <a:off x="3063" y="2802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38" name="Oval 73"/>
                  <p:cNvSpPr>
                    <a:spLocks noChangeArrowheads="1"/>
                  </p:cNvSpPr>
                  <p:nvPr/>
                </p:nvSpPr>
                <p:spPr bwMode="auto">
                  <a:xfrm>
                    <a:off x="3063" y="2802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39" name="Oval 74"/>
                  <p:cNvSpPr>
                    <a:spLocks noChangeArrowheads="1"/>
                  </p:cNvSpPr>
                  <p:nvPr/>
                </p:nvSpPr>
                <p:spPr bwMode="auto">
                  <a:xfrm>
                    <a:off x="3076" y="2817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40" name="Oval 75"/>
                  <p:cNvSpPr>
                    <a:spLocks noChangeArrowheads="1"/>
                  </p:cNvSpPr>
                  <p:nvPr/>
                </p:nvSpPr>
                <p:spPr bwMode="auto">
                  <a:xfrm>
                    <a:off x="3076" y="2817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41" name="Oval 76"/>
                  <p:cNvSpPr>
                    <a:spLocks noChangeArrowheads="1"/>
                  </p:cNvSpPr>
                  <p:nvPr/>
                </p:nvSpPr>
                <p:spPr bwMode="auto">
                  <a:xfrm>
                    <a:off x="3067" y="1425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42" name="Oval 77"/>
                  <p:cNvSpPr>
                    <a:spLocks noChangeArrowheads="1"/>
                  </p:cNvSpPr>
                  <p:nvPr/>
                </p:nvSpPr>
                <p:spPr bwMode="auto">
                  <a:xfrm>
                    <a:off x="3067" y="1425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43" name="Oval 78"/>
                  <p:cNvSpPr>
                    <a:spLocks noChangeArrowheads="1"/>
                  </p:cNvSpPr>
                  <p:nvPr/>
                </p:nvSpPr>
                <p:spPr bwMode="auto">
                  <a:xfrm>
                    <a:off x="3080" y="1440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44" name="Oval 79"/>
                  <p:cNvSpPr>
                    <a:spLocks noChangeArrowheads="1"/>
                  </p:cNvSpPr>
                  <p:nvPr/>
                </p:nvSpPr>
                <p:spPr bwMode="auto">
                  <a:xfrm>
                    <a:off x="3080" y="1440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45" name="Rectangle 80"/>
                  <p:cNvSpPr>
                    <a:spLocks noChangeArrowheads="1"/>
                  </p:cNvSpPr>
                  <p:nvPr/>
                </p:nvSpPr>
                <p:spPr bwMode="auto">
                  <a:xfrm>
                    <a:off x="3177" y="2350"/>
                    <a:ext cx="185" cy="7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46" name="Rectangle 81"/>
                  <p:cNvSpPr>
                    <a:spLocks noChangeArrowheads="1"/>
                  </p:cNvSpPr>
                  <p:nvPr/>
                </p:nvSpPr>
                <p:spPr bwMode="auto">
                  <a:xfrm>
                    <a:off x="3177" y="2350"/>
                    <a:ext cx="185" cy="76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47" name="Rectangle 82"/>
                  <p:cNvSpPr>
                    <a:spLocks noChangeArrowheads="1"/>
                  </p:cNvSpPr>
                  <p:nvPr/>
                </p:nvSpPr>
                <p:spPr bwMode="auto">
                  <a:xfrm>
                    <a:off x="3207" y="2350"/>
                    <a:ext cx="163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Power</a:t>
                    </a: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48" name="Rectangle 83"/>
                  <p:cNvSpPr>
                    <a:spLocks noChangeArrowheads="1"/>
                  </p:cNvSpPr>
                  <p:nvPr/>
                </p:nvSpPr>
                <p:spPr bwMode="auto">
                  <a:xfrm>
                    <a:off x="3252" y="1999"/>
                    <a:ext cx="110" cy="28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49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3252" y="1999"/>
                    <a:ext cx="110" cy="28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50" name="Rectangle 85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027"/>
                    <a:ext cx="65" cy="8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连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51" name="Rectangle 86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108"/>
                    <a:ext cx="65" cy="8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接</a:t>
                    </a: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52" name="Rectangle 87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187"/>
                    <a:ext cx="65" cy="8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器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53" name="Line 8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32" y="2016"/>
                    <a:ext cx="20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54" name="Freeform 89"/>
                  <p:cNvSpPr>
                    <a:spLocks/>
                  </p:cNvSpPr>
                  <p:nvPr/>
                </p:nvSpPr>
                <p:spPr bwMode="auto">
                  <a:xfrm>
                    <a:off x="3213" y="2005"/>
                    <a:ext cx="21" cy="23"/>
                  </a:xfrm>
                  <a:custGeom>
                    <a:avLst/>
                    <a:gdLst>
                      <a:gd name="T0" fmla="*/ 21 w 21"/>
                      <a:gd name="T1" fmla="*/ 23 h 23"/>
                      <a:gd name="T2" fmla="*/ 0 w 21"/>
                      <a:gd name="T3" fmla="*/ 11 h 23"/>
                      <a:gd name="T4" fmla="*/ 21 w 21"/>
                      <a:gd name="T5" fmla="*/ 0 h 23"/>
                      <a:gd name="T6" fmla="*/ 21 w 21"/>
                      <a:gd name="T7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" h="23">
                        <a:moveTo>
                          <a:pt x="21" y="23"/>
                        </a:moveTo>
                        <a:lnTo>
                          <a:pt x="0" y="11"/>
                        </a:lnTo>
                        <a:lnTo>
                          <a:pt x="21" y="0"/>
                        </a:lnTo>
                        <a:lnTo>
                          <a:pt x="21" y="2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55" name="Line 9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00" y="2196"/>
                    <a:ext cx="5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56" name="Freeform 91"/>
                  <p:cNvSpPr>
                    <a:spLocks/>
                  </p:cNvSpPr>
                  <p:nvPr/>
                </p:nvSpPr>
                <p:spPr bwMode="auto">
                  <a:xfrm>
                    <a:off x="3182" y="2185"/>
                    <a:ext cx="21" cy="22"/>
                  </a:xfrm>
                  <a:custGeom>
                    <a:avLst/>
                    <a:gdLst>
                      <a:gd name="T0" fmla="*/ 21 w 21"/>
                      <a:gd name="T1" fmla="*/ 22 h 22"/>
                      <a:gd name="T2" fmla="*/ 0 w 21"/>
                      <a:gd name="T3" fmla="*/ 11 h 22"/>
                      <a:gd name="T4" fmla="*/ 21 w 21"/>
                      <a:gd name="T5" fmla="*/ 0 h 22"/>
                      <a:gd name="T6" fmla="*/ 21 w 21"/>
                      <a:gd name="T7" fmla="*/ 22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" h="22">
                        <a:moveTo>
                          <a:pt x="21" y="22"/>
                        </a:moveTo>
                        <a:lnTo>
                          <a:pt x="0" y="11"/>
                        </a:lnTo>
                        <a:lnTo>
                          <a:pt x="21" y="0"/>
                        </a:lnTo>
                        <a:lnTo>
                          <a:pt x="21" y="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57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73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58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73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59" name="Rectangle 94"/>
                  <p:cNvSpPr>
                    <a:spLocks noChangeArrowheads="1"/>
                  </p:cNvSpPr>
                  <p:nvPr/>
                </p:nvSpPr>
                <p:spPr bwMode="auto">
                  <a:xfrm>
                    <a:off x="3186" y="1865"/>
                    <a:ext cx="154" cy="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Test Port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60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1870" y="1506"/>
                    <a:ext cx="1171" cy="1268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61" name="Rectangle 104"/>
                  <p:cNvSpPr>
                    <a:spLocks noChangeArrowheads="1"/>
                  </p:cNvSpPr>
                  <p:nvPr/>
                </p:nvSpPr>
                <p:spPr bwMode="auto">
                  <a:xfrm>
                    <a:off x="2375" y="292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62" name="Rectangle 105"/>
                  <p:cNvSpPr>
                    <a:spLocks noChangeArrowheads="1"/>
                  </p:cNvSpPr>
                  <p:nvPr/>
                </p:nvSpPr>
                <p:spPr bwMode="auto">
                  <a:xfrm>
                    <a:off x="2450" y="292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63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2965" y="1941"/>
                    <a:ext cx="248" cy="123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64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2965" y="1941"/>
                    <a:ext cx="248" cy="123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65" name="Rectangle 108"/>
                  <p:cNvSpPr>
                    <a:spLocks noChangeArrowheads="1"/>
                  </p:cNvSpPr>
                  <p:nvPr/>
                </p:nvSpPr>
                <p:spPr bwMode="auto">
                  <a:xfrm>
                    <a:off x="2996" y="1953"/>
                    <a:ext cx="209" cy="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LVDS Fanout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66" name="Rectangle 109"/>
                  <p:cNvSpPr>
                    <a:spLocks noChangeArrowheads="1"/>
                  </p:cNvSpPr>
                  <p:nvPr/>
                </p:nvSpPr>
                <p:spPr bwMode="auto">
                  <a:xfrm>
                    <a:off x="3068" y="2001"/>
                    <a:ext cx="37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1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67" name="Rectangle 110"/>
                  <p:cNvSpPr>
                    <a:spLocks noChangeArrowheads="1"/>
                  </p:cNvSpPr>
                  <p:nvPr/>
                </p:nvSpPr>
                <p:spPr bwMode="auto">
                  <a:xfrm>
                    <a:off x="3086" y="2001"/>
                    <a:ext cx="2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: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68" name="Rectangle 111"/>
                  <p:cNvSpPr>
                    <a:spLocks noChangeArrowheads="1"/>
                  </p:cNvSpPr>
                  <p:nvPr/>
                </p:nvSpPr>
                <p:spPr bwMode="auto">
                  <a:xfrm>
                    <a:off x="3096" y="2001"/>
                    <a:ext cx="3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4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69" name="Rectangle 112"/>
                  <p:cNvSpPr>
                    <a:spLocks noChangeArrowheads="1"/>
                  </p:cNvSpPr>
                  <p:nvPr/>
                </p:nvSpPr>
                <p:spPr bwMode="auto">
                  <a:xfrm>
                    <a:off x="2997" y="2111"/>
                    <a:ext cx="185" cy="17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70" name="Rectangle 113"/>
                  <p:cNvSpPr>
                    <a:spLocks noChangeArrowheads="1"/>
                  </p:cNvSpPr>
                  <p:nvPr/>
                </p:nvSpPr>
                <p:spPr bwMode="auto">
                  <a:xfrm>
                    <a:off x="2997" y="2111"/>
                    <a:ext cx="185" cy="170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71" name="Rectangle 114"/>
                  <p:cNvSpPr>
                    <a:spLocks noChangeArrowheads="1"/>
                  </p:cNvSpPr>
                  <p:nvPr/>
                </p:nvSpPr>
                <p:spPr bwMode="auto">
                  <a:xfrm>
                    <a:off x="3045" y="2121"/>
                    <a:ext cx="149" cy="7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COMS 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72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038" y="2171"/>
                    <a:ext cx="126" cy="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Fanout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73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068" y="2219"/>
                    <a:ext cx="37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1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74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3086" y="2219"/>
                    <a:ext cx="2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: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75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3096" y="2219"/>
                    <a:ext cx="3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4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76" name="Line 119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77" name="Line 120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78" name="Line 121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79" name="Freeform 122"/>
                  <p:cNvSpPr>
                    <a:spLocks/>
                  </p:cNvSpPr>
                  <p:nvPr/>
                </p:nvSpPr>
                <p:spPr bwMode="auto">
                  <a:xfrm>
                    <a:off x="2922" y="1697"/>
                    <a:ext cx="43" cy="258"/>
                  </a:xfrm>
                  <a:custGeom>
                    <a:avLst/>
                    <a:gdLst>
                      <a:gd name="T0" fmla="*/ 0 w 43"/>
                      <a:gd name="T1" fmla="*/ 0 h 258"/>
                      <a:gd name="T2" fmla="*/ 11 w 43"/>
                      <a:gd name="T3" fmla="*/ 0 h 258"/>
                      <a:gd name="T4" fmla="*/ 11 w 43"/>
                      <a:gd name="T5" fmla="*/ 258 h 258"/>
                      <a:gd name="T6" fmla="*/ 43 w 43"/>
                      <a:gd name="T7" fmla="*/ 258 h 2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258">
                        <a:moveTo>
                          <a:pt x="0" y="0"/>
                        </a:moveTo>
                        <a:lnTo>
                          <a:pt x="11" y="0"/>
                        </a:lnTo>
                        <a:lnTo>
                          <a:pt x="11" y="258"/>
                        </a:lnTo>
                        <a:lnTo>
                          <a:pt x="43" y="258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80" name="Line 123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81" name="Line 124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82" name="Line 125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83" name="Line 126"/>
                  <p:cNvSpPr>
                    <a:spLocks noChangeShapeType="1"/>
                  </p:cNvSpPr>
                  <p:nvPr/>
                </p:nvSpPr>
                <p:spPr bwMode="auto">
                  <a:xfrm>
                    <a:off x="2922" y="1992"/>
                    <a:ext cx="43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84" name="Line 127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85" name="Line 128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86" name="Line 129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87" name="Freeform 130"/>
                  <p:cNvSpPr>
                    <a:spLocks/>
                  </p:cNvSpPr>
                  <p:nvPr/>
                </p:nvSpPr>
                <p:spPr bwMode="auto">
                  <a:xfrm>
                    <a:off x="2922" y="2012"/>
                    <a:ext cx="43" cy="276"/>
                  </a:xfrm>
                  <a:custGeom>
                    <a:avLst/>
                    <a:gdLst>
                      <a:gd name="T0" fmla="*/ 0 w 43"/>
                      <a:gd name="T1" fmla="*/ 276 h 276"/>
                      <a:gd name="T2" fmla="*/ 11 w 43"/>
                      <a:gd name="T3" fmla="*/ 276 h 276"/>
                      <a:gd name="T4" fmla="*/ 11 w 43"/>
                      <a:gd name="T5" fmla="*/ 0 h 276"/>
                      <a:gd name="T6" fmla="*/ 43 w 43"/>
                      <a:gd name="T7" fmla="*/ 0 h 2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276">
                        <a:moveTo>
                          <a:pt x="0" y="276"/>
                        </a:moveTo>
                        <a:lnTo>
                          <a:pt x="11" y="276"/>
                        </a:lnTo>
                        <a:lnTo>
                          <a:pt x="11" y="0"/>
                        </a:lnTo>
                        <a:lnTo>
                          <a:pt x="43" y="0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88" name="Freeform 131"/>
                  <p:cNvSpPr>
                    <a:spLocks/>
                  </p:cNvSpPr>
                  <p:nvPr/>
                </p:nvSpPr>
                <p:spPr bwMode="auto">
                  <a:xfrm>
                    <a:off x="2922" y="2051"/>
                    <a:ext cx="43" cy="532"/>
                  </a:xfrm>
                  <a:custGeom>
                    <a:avLst/>
                    <a:gdLst>
                      <a:gd name="T0" fmla="*/ 0 w 43"/>
                      <a:gd name="T1" fmla="*/ 532 h 532"/>
                      <a:gd name="T2" fmla="*/ 21 w 43"/>
                      <a:gd name="T3" fmla="*/ 532 h 532"/>
                      <a:gd name="T4" fmla="*/ 21 w 43"/>
                      <a:gd name="T5" fmla="*/ 0 h 532"/>
                      <a:gd name="T6" fmla="*/ 43 w 43"/>
                      <a:gd name="T7" fmla="*/ 0 h 5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532">
                        <a:moveTo>
                          <a:pt x="0" y="532"/>
                        </a:moveTo>
                        <a:lnTo>
                          <a:pt x="21" y="532"/>
                        </a:lnTo>
                        <a:lnTo>
                          <a:pt x="21" y="0"/>
                        </a:lnTo>
                        <a:lnTo>
                          <a:pt x="43" y="0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89" name="Line 132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90" name="Line 133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91" name="Line 134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</p:grpSp>
        <p:sp>
          <p:nvSpPr>
            <p:cNvPr id="762" name="矩形 761"/>
            <p:cNvSpPr/>
            <p:nvPr/>
          </p:nvSpPr>
          <p:spPr>
            <a:xfrm>
              <a:off x="7071360" y="2602230"/>
              <a:ext cx="742950" cy="826770"/>
            </a:xfrm>
            <a:prstGeom prst="rect">
              <a:avLst/>
            </a:prstGeom>
            <a:solidFill>
              <a:schemeClr val="bg1"/>
            </a:solidFill>
            <a:ln w="317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DAQ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63" name="右箭头 762"/>
            <p:cNvSpPr/>
            <p:nvPr/>
          </p:nvSpPr>
          <p:spPr>
            <a:xfrm>
              <a:off x="6248400" y="2865120"/>
              <a:ext cx="822960" cy="304800"/>
            </a:xfrm>
            <a:prstGeom prst="rightArrow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171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E83E7-BF4F-4EA8-89C7-22E627A5D15F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630185" y="3113070"/>
            <a:ext cx="44165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感谢聆听！</a:t>
            </a:r>
            <a:endParaRPr lang="zh-CN" altLang="en-US" sz="6600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053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背景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267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CEPC</a:t>
            </a:r>
            <a:r>
              <a:rPr lang="zh-CN" altLang="en-US" dirty="0"/>
              <a:t>：环形正负电子对撞机</a:t>
            </a:r>
            <a:endParaRPr lang="en-US" altLang="zh-CN" dirty="0"/>
          </a:p>
          <a:p>
            <a:pPr lvl="1"/>
            <a:r>
              <a:rPr lang="zh-CN" altLang="en-US" dirty="0"/>
              <a:t>周长</a:t>
            </a:r>
            <a:r>
              <a:rPr lang="en-US" altLang="zh-CN" dirty="0"/>
              <a:t>50~70km</a:t>
            </a:r>
          </a:p>
          <a:p>
            <a:pPr lvl="1"/>
            <a:r>
              <a:rPr lang="zh-CN" altLang="en-US" dirty="0"/>
              <a:t>质心能量</a:t>
            </a:r>
            <a:r>
              <a:rPr lang="en-US" altLang="zh-CN" dirty="0"/>
              <a:t>240GeV</a:t>
            </a:r>
          </a:p>
          <a:p>
            <a:pPr lvl="1"/>
            <a:r>
              <a:rPr lang="en-US" altLang="zh-CN" dirty="0"/>
              <a:t>Higgs</a:t>
            </a:r>
            <a:r>
              <a:rPr lang="zh-CN" altLang="en-US" dirty="0" smtClean="0"/>
              <a:t>工厂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CEPC</a:t>
            </a:r>
            <a:r>
              <a:rPr lang="zh-CN" altLang="en-US" dirty="0" smtClean="0"/>
              <a:t>介绍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559587" y="6016807"/>
            <a:ext cx="984019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314205" y="3438884"/>
            <a:ext cx="3996518" cy="2886551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4953720" y="2996918"/>
            <a:ext cx="4190280" cy="3328517"/>
            <a:chOff x="63820" y="3374348"/>
            <a:chExt cx="4190280" cy="3328517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0" y="3374348"/>
              <a:ext cx="4190280" cy="3328517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72546" y="5589280"/>
              <a:ext cx="71896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kern="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ECAL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63820" y="4609335"/>
              <a:ext cx="71896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kern="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H</a:t>
              </a:r>
              <a:r>
                <a:rPr lang="en-US" altLang="zh-CN" kern="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CAL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63820" y="6090169"/>
              <a:ext cx="104300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kern="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Tracker</a:t>
              </a:r>
            </a:p>
          </p:txBody>
        </p:sp>
      </p:grpSp>
      <p:sp>
        <p:nvSpPr>
          <p:cNvPr id="11" name="矩形 10"/>
          <p:cNvSpPr/>
          <p:nvPr/>
        </p:nvSpPr>
        <p:spPr>
          <a:xfrm>
            <a:off x="4976669" y="3110103"/>
            <a:ext cx="1020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1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Muon Tracker</a:t>
            </a:r>
          </a:p>
        </p:txBody>
      </p:sp>
      <p:sp>
        <p:nvSpPr>
          <p:cNvPr id="12" name="矩形 11"/>
          <p:cNvSpPr/>
          <p:nvPr/>
        </p:nvSpPr>
        <p:spPr>
          <a:xfrm>
            <a:off x="4976669" y="4231905"/>
            <a:ext cx="566702" cy="36933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011671" y="5897405"/>
            <a:ext cx="7189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1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jet</a:t>
            </a:r>
          </a:p>
        </p:txBody>
      </p:sp>
      <p:cxnSp>
        <p:nvCxnSpPr>
          <p:cNvPr id="14" name="直接箭头连接符 13"/>
          <p:cNvCxnSpPr/>
          <p:nvPr/>
        </p:nvCxnSpPr>
        <p:spPr>
          <a:xfrm flipH="1">
            <a:off x="7210881" y="6082071"/>
            <a:ext cx="840715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65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粒子流算法和半数字读出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193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背景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CEPC</a:t>
            </a:r>
            <a:r>
              <a:rPr lang="zh-CN" altLang="en-US" dirty="0" smtClean="0"/>
              <a:t>介绍</a:t>
            </a:r>
            <a:endParaRPr lang="en-US" altLang="zh-CN" dirty="0" smtClean="0"/>
          </a:p>
          <a:p>
            <a:pPr lvl="1"/>
            <a:r>
              <a:rPr lang="zh-CN" altLang="en-US" dirty="0"/>
              <a:t>粒子</a:t>
            </a:r>
            <a:r>
              <a:rPr lang="zh-CN" altLang="en-US" dirty="0" smtClean="0"/>
              <a:t>流算法和半数字化读出</a:t>
            </a:r>
            <a:endParaRPr lang="en-US" altLang="zh-CN" dirty="0" smtClean="0"/>
          </a:p>
          <a:p>
            <a:r>
              <a:rPr lang="en-US" altLang="zh-CN" dirty="0" smtClean="0"/>
              <a:t>GEM</a:t>
            </a:r>
            <a:r>
              <a:rPr lang="zh-CN" altLang="en-US" dirty="0" smtClean="0"/>
              <a:t>探测器</a:t>
            </a:r>
            <a:endParaRPr lang="en-US" altLang="zh-CN" dirty="0" smtClean="0"/>
          </a:p>
          <a:p>
            <a:r>
              <a:rPr lang="zh-CN" altLang="en-US" dirty="0"/>
              <a:t>读出</a:t>
            </a:r>
            <a:r>
              <a:rPr lang="zh-CN" altLang="en-US" dirty="0" smtClean="0"/>
              <a:t>电子学方案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Microroc</a:t>
            </a:r>
            <a:r>
              <a:rPr lang="zh-CN" altLang="en-US" dirty="0" smtClean="0"/>
              <a:t>芯片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设计方案</a:t>
            </a:r>
            <a:endParaRPr lang="en-US" altLang="zh-CN" dirty="0" smtClean="0"/>
          </a:p>
          <a:p>
            <a:r>
              <a:rPr lang="zh-CN" altLang="en-US" dirty="0" smtClean="0"/>
              <a:t>测试结果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电子学测试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探测器联调</a:t>
            </a:r>
            <a:endParaRPr lang="en-US" altLang="zh-CN" dirty="0" smtClean="0"/>
          </a:p>
          <a:p>
            <a:r>
              <a:rPr lang="zh-CN" altLang="en-US" dirty="0" smtClean="0"/>
              <a:t>下一步方案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探测器与电子学集成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109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(</a:t>
            </a:r>
            <a:r>
              <a:rPr lang="zh-CN" altLang="en-US" dirty="0" smtClean="0"/>
              <a:t>待定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GEM</a:t>
            </a:r>
            <a:r>
              <a:rPr lang="zh-CN" altLang="en-US" dirty="0" smtClean="0"/>
              <a:t>探测器</a:t>
            </a:r>
            <a:endParaRPr lang="zh-CN" alt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940" y="1880766"/>
            <a:ext cx="1704941" cy="2272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41" y="4165786"/>
            <a:ext cx="2857682" cy="219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215694" y="2155057"/>
            <a:ext cx="2427287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600" b="1" dirty="0" smtClean="0">
                <a:solidFill>
                  <a:srgbClr val="233DFF"/>
                </a:solidFill>
                <a:latin typeface="+mn-lt"/>
                <a:cs typeface="Times New Roman" panose="02020603050405020304" pitchFamily="18" charset="0"/>
              </a:rPr>
              <a:t>典型的几何结构</a:t>
            </a:r>
            <a:r>
              <a:rPr lang="en-US" altLang="zh-CN" sz="1600" b="1" dirty="0" smtClean="0">
                <a:solidFill>
                  <a:srgbClr val="233DFF"/>
                </a:solidFill>
                <a:latin typeface="+mn-lt"/>
              </a:rPr>
              <a:t>:</a:t>
            </a:r>
          </a:p>
          <a:p>
            <a:pPr>
              <a:defRPr/>
            </a:pPr>
            <a:r>
              <a:rPr lang="en-US" altLang="zh-CN" sz="1600" b="1" dirty="0" smtClean="0">
                <a:solidFill>
                  <a:srgbClr val="233DFF"/>
                </a:solidFill>
                <a:latin typeface="+mn-lt"/>
              </a:rPr>
              <a:t>Cu:            t = 5µm </a:t>
            </a:r>
          </a:p>
          <a:p>
            <a:pPr>
              <a:defRPr/>
            </a:pPr>
            <a:r>
              <a:rPr lang="en-US" altLang="zh-CN" sz="1600" b="1" dirty="0" err="1" smtClean="0">
                <a:solidFill>
                  <a:srgbClr val="233DFF"/>
                </a:solidFill>
                <a:latin typeface="+mn-lt"/>
              </a:rPr>
              <a:t>Kapton</a:t>
            </a:r>
            <a:r>
              <a:rPr lang="en-US" altLang="zh-CN" sz="1600" b="1" dirty="0" smtClean="0">
                <a:solidFill>
                  <a:srgbClr val="233DFF"/>
                </a:solidFill>
                <a:latin typeface="+mn-lt"/>
              </a:rPr>
              <a:t>:    T = 50µm </a:t>
            </a:r>
          </a:p>
          <a:p>
            <a:pPr>
              <a:defRPr/>
            </a:pPr>
            <a:r>
              <a:rPr lang="zh-CN" altLang="en-US" sz="1600" b="1" dirty="0" smtClean="0">
                <a:solidFill>
                  <a:srgbClr val="233DFF"/>
                </a:solidFill>
                <a:latin typeface="+mn-lt"/>
              </a:rPr>
              <a:t>孔径</a:t>
            </a:r>
            <a:r>
              <a:rPr lang="en-US" altLang="zh-CN" sz="1600" b="1" dirty="0" smtClean="0">
                <a:solidFill>
                  <a:srgbClr val="233DFF"/>
                </a:solidFill>
                <a:latin typeface="+mn-lt"/>
              </a:rPr>
              <a:t>:         d = 60µm</a:t>
            </a:r>
          </a:p>
          <a:p>
            <a:pPr>
              <a:defRPr/>
            </a:pPr>
            <a:r>
              <a:rPr lang="en-US" altLang="zh-CN" sz="1600" b="1" dirty="0" smtClean="0">
                <a:solidFill>
                  <a:srgbClr val="233DFF"/>
                </a:solidFill>
                <a:latin typeface="+mn-lt"/>
              </a:rPr>
              <a:t>                 D = 80µm </a:t>
            </a:r>
          </a:p>
          <a:p>
            <a:pPr>
              <a:defRPr/>
            </a:pPr>
            <a:r>
              <a:rPr lang="zh-CN" altLang="en-US" sz="1600" b="1" dirty="0" smtClean="0">
                <a:solidFill>
                  <a:srgbClr val="233DFF"/>
                </a:solidFill>
                <a:latin typeface="+mn-lt"/>
              </a:rPr>
              <a:t>孔间距</a:t>
            </a:r>
            <a:r>
              <a:rPr lang="en-US" altLang="zh-CN" sz="1600" b="1" dirty="0" smtClean="0">
                <a:solidFill>
                  <a:srgbClr val="233DFF"/>
                </a:solidFill>
                <a:latin typeface="+mn-lt"/>
              </a:rPr>
              <a:t>:     P = 140µm</a:t>
            </a: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41" y="1868948"/>
            <a:ext cx="2924140" cy="2213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506" y="4315141"/>
            <a:ext cx="2736165" cy="2078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 descr="圆柱形孔电场线图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054" y="3848303"/>
            <a:ext cx="2450129" cy="3009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399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结构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读出板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30cm*30cm</a:t>
            </a:r>
          </a:p>
          <a:p>
            <a:pPr lvl="1"/>
            <a:r>
              <a:rPr lang="zh-CN" altLang="en-US" dirty="0" smtClean="0"/>
              <a:t>读出单元</a:t>
            </a:r>
            <a:r>
              <a:rPr lang="en-US" altLang="zh-CN" dirty="0" smtClean="0"/>
              <a:t>1cm*1cm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GEM</a:t>
            </a:r>
            <a:r>
              <a:rPr lang="zh-CN" altLang="en-US" dirty="0" smtClean="0"/>
              <a:t>探测器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0" r="12327" b="2114"/>
          <a:stretch/>
        </p:blipFill>
        <p:spPr>
          <a:xfrm rot="10800000">
            <a:off x="5355878" y="3262868"/>
            <a:ext cx="3788122" cy="360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45" y="1722092"/>
            <a:ext cx="3017985" cy="185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9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自张紧工艺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GEM</a:t>
            </a:r>
            <a:r>
              <a:rPr lang="zh-CN" altLang="en-US" dirty="0" smtClean="0"/>
              <a:t>探测器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59" y="1608205"/>
            <a:ext cx="5294284" cy="21748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219" y="1425350"/>
            <a:ext cx="2807748" cy="201283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775143" y="2297176"/>
            <a:ext cx="2450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FF00"/>
                </a:solidFill>
              </a:rPr>
              <a:t>GEM</a:t>
            </a:r>
            <a:r>
              <a:rPr lang="zh-CN" altLang="en-US" b="1" dirty="0" smtClean="0">
                <a:solidFill>
                  <a:srgbClr val="FFFF00"/>
                </a:solidFill>
              </a:rPr>
              <a:t> </a:t>
            </a:r>
            <a:r>
              <a:rPr lang="en-US" altLang="zh-CN" b="1" dirty="0" smtClean="0">
                <a:solidFill>
                  <a:srgbClr val="FFFF00"/>
                </a:solidFill>
              </a:rPr>
              <a:t>detector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05" y="3595379"/>
            <a:ext cx="4532575" cy="282577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68" y="4118518"/>
            <a:ext cx="1235636" cy="17794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400" y="4375374"/>
            <a:ext cx="1313721" cy="89645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129969" y="4823601"/>
            <a:ext cx="2450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FF00"/>
                </a:solidFill>
              </a:rPr>
              <a:t>GEM detector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047785" y="5410148"/>
            <a:ext cx="19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Inner frame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3953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王宇_华为奖学金答辩PPT.pptx" id="{01A57A79-951F-47E7-906D-958F6429F581}" vid="{AF661AB3-DFCE-4658-8202-C5637051A80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王宇_华为奖学金答辩PPT.pptx" id="{01A57A79-951F-47E7-906D-958F6429F581}" vid="{9BC8D56B-93F1-4E31-9EA2-E19F747457BD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USTC_GrayAndBlue</Template>
  <TotalTime>78</TotalTime>
  <Words>1237</Words>
  <Application>Microsoft Office PowerPoint</Application>
  <PresentationFormat>全屏显示(4:3)</PresentationFormat>
  <Paragraphs>492</Paragraphs>
  <Slides>29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1" baseType="lpstr">
      <vt:lpstr>黑体</vt:lpstr>
      <vt:lpstr>楷体</vt:lpstr>
      <vt:lpstr>宋体</vt:lpstr>
      <vt:lpstr>微软雅黑</vt:lpstr>
      <vt:lpstr>Arial</vt:lpstr>
      <vt:lpstr>Calibri</vt:lpstr>
      <vt:lpstr>Calibri Light</vt:lpstr>
      <vt:lpstr>Times New Roman</vt:lpstr>
      <vt:lpstr>Wingdings</vt:lpstr>
      <vt:lpstr>Office 主题</vt:lpstr>
      <vt:lpstr>自定义设计方案</vt:lpstr>
      <vt:lpstr>think-cell Slide</vt:lpstr>
      <vt:lpstr>PowerPoint 演示文稿</vt:lpstr>
      <vt:lpstr>目录</vt:lpstr>
      <vt:lpstr>背景</vt:lpstr>
      <vt:lpstr>CEPC介绍</vt:lpstr>
      <vt:lpstr>粒子流算法和半数字读出</vt:lpstr>
      <vt:lpstr>目录</vt:lpstr>
      <vt:lpstr>GEM探测器</vt:lpstr>
      <vt:lpstr>GEM探测器</vt:lpstr>
      <vt:lpstr>GEM探测器</vt:lpstr>
      <vt:lpstr>目录</vt:lpstr>
      <vt:lpstr>设计方案</vt:lpstr>
      <vt:lpstr>半数字化读出芯片</vt:lpstr>
      <vt:lpstr>第一阶段方案</vt:lpstr>
      <vt:lpstr>第一阶段方案</vt:lpstr>
      <vt:lpstr>目录</vt:lpstr>
      <vt:lpstr>PowerPoint 演示文稿</vt:lpstr>
      <vt:lpstr>芯片刻度</vt:lpstr>
      <vt:lpstr>电子学测试</vt:lpstr>
      <vt:lpstr>电子学测试</vt:lpstr>
      <vt:lpstr>电子学测试</vt:lpstr>
      <vt:lpstr>电子学测试</vt:lpstr>
      <vt:lpstr>探测器联调</vt:lpstr>
      <vt:lpstr>探测器联调</vt:lpstr>
      <vt:lpstr>增益均匀性测量</vt:lpstr>
      <vt:lpstr>串扰和效率测量</vt:lpstr>
      <vt:lpstr>目录</vt:lpstr>
      <vt:lpstr>50cm*100cm探测器设计</vt:lpstr>
      <vt:lpstr>探测器与电子学集成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Yu</dc:creator>
  <cp:lastModifiedBy>王宇</cp:lastModifiedBy>
  <cp:revision>9</cp:revision>
  <dcterms:created xsi:type="dcterms:W3CDTF">2017-11-03T08:04:33Z</dcterms:created>
  <dcterms:modified xsi:type="dcterms:W3CDTF">2017-11-06T04:07:43Z</dcterms:modified>
</cp:coreProperties>
</file>